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1" r:id="rId5"/>
    <p:sldId id="2145705635" r:id="rId6"/>
    <p:sldId id="2145705637" r:id="rId7"/>
    <p:sldId id="2145705638" r:id="rId8"/>
    <p:sldId id="2145705639" r:id="rId9"/>
    <p:sldId id="2145705633" r:id="rId10"/>
    <p:sldId id="2145705640" r:id="rId11"/>
    <p:sldId id="2145705641" r:id="rId12"/>
    <p:sldId id="2145705642" r:id="rId13"/>
    <p:sldId id="271" r:id="rId14"/>
    <p:sldId id="269" r:id="rId15"/>
    <p:sldId id="2145705643" r:id="rId16"/>
    <p:sldId id="2145705644" r:id="rId17"/>
    <p:sldId id="272" r:id="rId18"/>
    <p:sldId id="2145705624" r:id="rId19"/>
    <p:sldId id="2145705627" r:id="rId20"/>
    <p:sldId id="2145705625" r:id="rId21"/>
    <p:sldId id="2145705629" r:id="rId22"/>
    <p:sldId id="273" r:id="rId23"/>
    <p:sldId id="283" r:id="rId24"/>
    <p:sldId id="2145705631" r:id="rId25"/>
    <p:sldId id="2145705645" r:id="rId26"/>
    <p:sldId id="2145705646" r:id="rId27"/>
    <p:sldId id="276" r:id="rId28"/>
    <p:sldId id="2145705630" r:id="rId29"/>
    <p:sldId id="277" r:id="rId30"/>
    <p:sldId id="280" r:id="rId31"/>
    <p:sldId id="2145705647" r:id="rId32"/>
    <p:sldId id="2145705648" r:id="rId33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D70623-8C05-4AEF-A5E2-DB2E9C3AC04F}">
          <p14:sldIdLst>
            <p14:sldId id="256"/>
            <p14:sldId id="257"/>
          </p14:sldIdLst>
        </p14:section>
        <p14:section name="1: Why is the Toolkit important?" id="{53F6CB78-E263-484C-B77E-0AFA299EA12E}">
          <p14:sldIdLst>
            <p14:sldId id="258"/>
            <p14:sldId id="261"/>
            <p14:sldId id="2145705635"/>
            <p14:sldId id="2145705637"/>
            <p14:sldId id="2145705638"/>
            <p14:sldId id="2145705639"/>
            <p14:sldId id="2145705633"/>
            <p14:sldId id="2145705640"/>
          </p14:sldIdLst>
        </p14:section>
        <p14:section name="2: What is the Toolkit &quot;process&quot;?" id="{63150889-45E1-4235-892D-2C0FEF3A603B}">
          <p14:sldIdLst>
            <p14:sldId id="2145705641"/>
            <p14:sldId id="2145705642"/>
            <p14:sldId id="271"/>
            <p14:sldId id="269"/>
            <p14:sldId id="2145705643"/>
            <p14:sldId id="2145705644"/>
            <p14:sldId id="272"/>
            <p14:sldId id="2145705624"/>
            <p14:sldId id="2145705627"/>
            <p14:sldId id="2145705625"/>
            <p14:sldId id="2145705629"/>
            <p14:sldId id="273"/>
            <p14:sldId id="283"/>
            <p14:sldId id="2145705631"/>
            <p14:sldId id="2145705645"/>
          </p14:sldIdLst>
        </p14:section>
        <p14:section name="3: What are the project outputs?" id="{775A180B-9C80-4F35-962D-00681084F3CD}">
          <p14:sldIdLst>
            <p14:sldId id="2145705646"/>
            <p14:sldId id="276"/>
            <p14:sldId id="2145705630"/>
            <p14:sldId id="277"/>
            <p14:sldId id="280"/>
            <p14:sldId id="2145705647"/>
            <p14:sldId id="21457056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0" autoAdjust="0"/>
    <p:restoredTop sz="90465" autoAdjust="0"/>
  </p:normalViewPr>
  <p:slideViewPr>
    <p:cSldViewPr>
      <p:cViewPr varScale="1">
        <p:scale>
          <a:sx n="167" d="100"/>
          <a:sy n="167" d="100"/>
        </p:scale>
        <p:origin x="1560" y="176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0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DCC39-3072-45D9-85AE-68E90B861419}" type="datetimeFigureOut">
              <a:rPr lang="en-CA" smtClean="0"/>
              <a:pPr/>
              <a:t>2024-11-11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49221-3EB0-4363-9B38-4D9EB75E202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518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4480" y="2693418"/>
            <a:ext cx="12435840" cy="1764030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ndes Bol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4480" y="4842926"/>
            <a:ext cx="12435840" cy="2103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C47849B-B88A-58C9-94C1-617904BA8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25304" y="226368"/>
            <a:ext cx="504056" cy="5040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365841"/>
            <a:ext cx="13280424" cy="1371600"/>
          </a:xfrm>
          <a:prstGeom prst="rect">
            <a:avLst/>
          </a:prstGeom>
        </p:spPr>
        <p:txBody>
          <a:bodyPr/>
          <a:lstStyle>
            <a:lvl1pPr>
              <a:defRPr sz="4800" b="1" i="0">
                <a:latin typeface="Andes Bol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20243"/>
            <a:ext cx="13167360" cy="5431155"/>
          </a:xfrm>
          <a:prstGeom prst="rect">
            <a:avLst/>
          </a:prstGeom>
        </p:spPr>
        <p:txBody>
          <a:bodyPr/>
          <a:lstStyle>
            <a:lvl1pPr marL="548640" indent="-548640">
              <a:buFont typeface="Arial" panose="020B0604020202020204" pitchFamily="34" charset="0"/>
              <a:buChar char="•"/>
              <a:defRPr/>
            </a:lvl1pPr>
            <a:lvl2pPr marL="1188720" indent="-457200">
              <a:buFont typeface="Arial" panose="020B0604020202020204" pitchFamily="34" charset="0"/>
              <a:buChar char="•"/>
              <a:defRPr/>
            </a:lvl2pPr>
            <a:lvl3pPr marL="1828800" indent="-365760">
              <a:buFont typeface="Arial" panose="020B0604020202020204" pitchFamily="34" charset="0"/>
              <a:buChar char="•"/>
              <a:defRPr/>
            </a:lvl3pPr>
            <a:lvl4pPr marL="2560320" indent="-365760">
              <a:buFont typeface="Arial" panose="020B0604020202020204" pitchFamily="34" charset="0"/>
              <a:buChar char="•"/>
              <a:defRPr/>
            </a:lvl4pPr>
            <a:lvl5pPr marL="3291840" indent="-36576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F6F406-8D9F-DF61-B3B1-BB8862E08EE9}"/>
              </a:ext>
            </a:extLst>
          </p:cNvPr>
          <p:cNvCxnSpPr/>
          <p:nvPr userDrawn="1"/>
        </p:nvCxnSpPr>
        <p:spPr>
          <a:xfrm>
            <a:off x="0" y="1234480"/>
            <a:ext cx="146304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ED99B140-678E-5DC1-D4B2-3ACE98D45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25304" y="226368"/>
            <a:ext cx="504056" cy="5040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370384"/>
            <a:ext cx="12494949" cy="13716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800" b="1" i="0">
                <a:solidFill>
                  <a:schemeClr val="tx2"/>
                </a:solidFill>
                <a:latin typeface="Andes Bol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7885629-1CBD-4DCE-77E4-1766D57AFA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25304" y="226368"/>
            <a:ext cx="504056" cy="5040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350663-CFE0-8E96-BB81-63F18CCF6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25304" y="226368"/>
            <a:ext cx="504056" cy="50405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4F87E9-F24C-B9EB-4593-C1B4E1FFAAD9}"/>
              </a:ext>
            </a:extLst>
          </p:cNvPr>
          <p:cNvSpPr/>
          <p:nvPr userDrawn="1"/>
        </p:nvSpPr>
        <p:spPr>
          <a:xfrm>
            <a:off x="0" y="7643192"/>
            <a:ext cx="14630400" cy="5864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5600" y="7717003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 b="1" i="0">
                <a:solidFill>
                  <a:schemeClr val="bg1"/>
                </a:solidFill>
                <a:latin typeface="Andes Bold" panose="02000000000000000000" pitchFamily="2" charset="0"/>
              </a:defRPr>
            </a:lvl1pPr>
          </a:lstStyle>
          <a:p>
            <a:fld id="{6734F48E-A456-4E2F-B17E-509464F7A050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11" name="Picture 10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9D5B75DF-460B-7EB6-CA9E-244DE55C0A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0" y="7794675"/>
            <a:ext cx="1296144" cy="2527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 ftr="0" dt="0"/>
  <p:txStyles>
    <p:titleStyle>
      <a:lvl1pPr algn="l" defTabSz="1463040" rtl="0" eaLnBrk="1" latinLnBrk="0" hangingPunct="1">
        <a:spcBef>
          <a:spcPct val="0"/>
        </a:spcBef>
        <a:buNone/>
        <a:defRPr sz="6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SzPct val="75000"/>
        <a:buFont typeface="Wingdings" pitchFamily="2" charset="2"/>
        <a:buChar char="q"/>
        <a:defRPr sz="4500" kern="1200">
          <a:solidFill>
            <a:schemeClr val="tx2"/>
          </a:solidFill>
          <a:latin typeface="+mj-lt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Wingdings" pitchFamily="2" charset="2"/>
        <a:buChar char="§"/>
        <a:defRPr sz="3800" kern="1200">
          <a:solidFill>
            <a:schemeClr val="tx2"/>
          </a:solidFill>
          <a:latin typeface="+mj-lt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j-lt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2"/>
          </a:solidFill>
          <a:latin typeface="+mj-lt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2"/>
          </a:solidFill>
          <a:latin typeface="+mj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orient="horz" pos="324" userDrawn="1">
          <p15:clr>
            <a:srgbClr val="F26B43"/>
          </p15:clr>
        </p15:guide>
        <p15:guide id="4" orient="horz" pos="778" userDrawn="1">
          <p15:clr>
            <a:srgbClr val="F26B43"/>
          </p15:clr>
        </p15:guide>
        <p15:guide id="5" orient="horz" pos="4406" userDrawn="1">
          <p15:clr>
            <a:srgbClr val="F26B43"/>
          </p15:clr>
        </p15:guide>
        <p15:guide id="6" pos="526" userDrawn="1">
          <p15:clr>
            <a:srgbClr val="F26B43"/>
          </p15:clr>
        </p15:guide>
        <p15:guide id="7" pos="86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7.png"/><Relationship Id="rId7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4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sv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90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88.svg"/><Relationship Id="rId5" Type="http://schemas.openxmlformats.org/officeDocument/2006/relationships/image" Target="../media/image96.png"/><Relationship Id="rId15" Type="http://schemas.openxmlformats.org/officeDocument/2006/relationships/image" Target="../media/image92.svg"/><Relationship Id="rId10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13" Type="http://schemas.openxmlformats.org/officeDocument/2006/relationships/image" Target="../media/image95.png"/><Relationship Id="rId18" Type="http://schemas.openxmlformats.org/officeDocument/2006/relationships/image" Target="../media/image113.emf"/><Relationship Id="rId26" Type="http://schemas.openxmlformats.org/officeDocument/2006/relationships/image" Target="../media/image71.png"/><Relationship Id="rId3" Type="http://schemas.openxmlformats.org/officeDocument/2006/relationships/image" Target="../media/image104.png"/><Relationship Id="rId21" Type="http://schemas.openxmlformats.org/officeDocument/2006/relationships/image" Target="../media/image116.svg"/><Relationship Id="rId7" Type="http://schemas.openxmlformats.org/officeDocument/2006/relationships/image" Target="../media/image108.emf"/><Relationship Id="rId12" Type="http://schemas.openxmlformats.org/officeDocument/2006/relationships/image" Target="../media/image94.png"/><Relationship Id="rId17" Type="http://schemas.openxmlformats.org/officeDocument/2006/relationships/image" Target="../media/image100.png"/><Relationship Id="rId25" Type="http://schemas.openxmlformats.org/officeDocument/2006/relationships/image" Target="../media/image70.png"/><Relationship Id="rId2" Type="http://schemas.openxmlformats.org/officeDocument/2006/relationships/image" Target="../media/image103.png"/><Relationship Id="rId16" Type="http://schemas.openxmlformats.org/officeDocument/2006/relationships/image" Target="../media/image99.png"/><Relationship Id="rId20" Type="http://schemas.openxmlformats.org/officeDocument/2006/relationships/image" Target="../media/image11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24" Type="http://schemas.openxmlformats.org/officeDocument/2006/relationships/image" Target="../media/image69.png"/><Relationship Id="rId5" Type="http://schemas.openxmlformats.org/officeDocument/2006/relationships/image" Target="../media/image106.png"/><Relationship Id="rId15" Type="http://schemas.openxmlformats.org/officeDocument/2006/relationships/image" Target="../media/image98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111.emf"/><Relationship Id="rId19" Type="http://schemas.openxmlformats.org/officeDocument/2006/relationships/image" Target="../media/image114.emf"/><Relationship Id="rId31" Type="http://schemas.openxmlformats.org/officeDocument/2006/relationships/image" Target="../media/image76.png"/><Relationship Id="rId4" Type="http://schemas.openxmlformats.org/officeDocument/2006/relationships/image" Target="../media/image105.svg"/><Relationship Id="rId9" Type="http://schemas.openxmlformats.org/officeDocument/2006/relationships/image" Target="../media/image110.png"/><Relationship Id="rId14" Type="http://schemas.openxmlformats.org/officeDocument/2006/relationships/image" Target="../media/image97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svg"/><Relationship Id="rId3" Type="http://schemas.openxmlformats.org/officeDocument/2006/relationships/image" Target="../media/image123.svg"/><Relationship Id="rId7" Type="http://schemas.openxmlformats.org/officeDocument/2006/relationships/image" Target="../media/image127.svg"/><Relationship Id="rId12" Type="http://schemas.openxmlformats.org/officeDocument/2006/relationships/image" Target="../media/image132.png"/><Relationship Id="rId17" Type="http://schemas.openxmlformats.org/officeDocument/2006/relationships/image" Target="../media/image137.sv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11" Type="http://schemas.openxmlformats.org/officeDocument/2006/relationships/image" Target="../media/image131.svg"/><Relationship Id="rId5" Type="http://schemas.openxmlformats.org/officeDocument/2006/relationships/image" Target="../media/image125.svg"/><Relationship Id="rId15" Type="http://schemas.openxmlformats.org/officeDocument/2006/relationships/image" Target="../media/image135.sv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svg"/><Relationship Id="rId1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1.sv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15.sv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7.sv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1.svg"/><Relationship Id="rId4" Type="http://schemas.openxmlformats.org/officeDocument/2006/relationships/image" Target="../media/image18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12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11.svg"/><Relationship Id="rId4" Type="http://schemas.openxmlformats.org/officeDocument/2006/relationships/image" Target="../media/image18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12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0" Type="http://schemas.openxmlformats.org/officeDocument/2006/relationships/image" Target="../media/image11.svg"/><Relationship Id="rId4" Type="http://schemas.openxmlformats.org/officeDocument/2006/relationships/image" Target="../media/image18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svg"/><Relationship Id="rId7" Type="http://schemas.openxmlformats.org/officeDocument/2006/relationships/image" Target="../media/image1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5C8F34-4AEC-4E05-44E5-1448552EE7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4630400" cy="76431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721BEE-B0E4-B20D-BC33-F4DC8F30C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21" y="2509310"/>
            <a:ext cx="12435840" cy="1140671"/>
          </a:xfrm>
        </p:spPr>
        <p:txBody>
          <a:bodyPr>
            <a:noAutofit/>
          </a:bodyPr>
          <a:lstStyle/>
          <a:p>
            <a:r>
              <a:rPr lang="en-CA" sz="7200" b="1" dirty="0">
                <a:solidFill>
                  <a:schemeClr val="bg1"/>
                </a:solidFill>
                <a:latin typeface="Andes Bold" panose="02000000000000000000" pitchFamily="2" charset="0"/>
              </a:rPr>
              <a:t>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049FD3-86FB-52E3-B853-19D435544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21" y="4114800"/>
            <a:ext cx="10005471" cy="2103120"/>
          </a:xfrm>
        </p:spPr>
        <p:txBody>
          <a:bodyPr>
            <a:normAutofit/>
          </a:bodyPr>
          <a:lstStyle/>
          <a:p>
            <a:pPr>
              <a:lnSpc>
                <a:spcPts val="3520"/>
              </a:lnSpc>
            </a:pPr>
            <a:r>
              <a:rPr lang="en-CA" sz="3600" dirty="0">
                <a:solidFill>
                  <a:schemeClr val="bg1"/>
                </a:solidFill>
              </a:rPr>
              <a:t>The “Buildable” Toolkit,</a:t>
            </a:r>
          </a:p>
          <a:p>
            <a:pPr>
              <a:lnSpc>
                <a:spcPts val="3520"/>
              </a:lnSpc>
            </a:pPr>
            <a:r>
              <a:rPr lang="en-CA" sz="3600" dirty="0">
                <a:solidFill>
                  <a:schemeClr val="bg1"/>
                </a:solidFill>
              </a:rPr>
              <a:t>why it’s needed, how it is leveraged,</a:t>
            </a:r>
          </a:p>
          <a:p>
            <a:pPr>
              <a:lnSpc>
                <a:spcPts val="3520"/>
              </a:lnSpc>
            </a:pPr>
            <a:r>
              <a:rPr lang="en-CA" sz="3600" dirty="0">
                <a:solidFill>
                  <a:schemeClr val="bg1"/>
                </a:solidFill>
              </a:rPr>
              <a:t>and what are its outputs.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46D7613-A12D-1000-DEB0-E32F5412B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419111" y="527455"/>
            <a:ext cx="2376264" cy="237626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4CA1124-B1DE-F514-879A-6F873508C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1426" y="1964686"/>
            <a:ext cx="3505319" cy="62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58A8A-BDB1-8DF0-A847-A95BE0071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102EBA-31DA-1486-6B01-ED9B7CCE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 POINTS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AFE03-45F7-CADD-A58A-8DF11BF89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00" y="1980000"/>
            <a:ext cx="12889432" cy="5431155"/>
          </a:xfrm>
        </p:spPr>
        <p:txBody>
          <a:bodyPr/>
          <a:lstStyle/>
          <a:p>
            <a:pPr marL="457200" indent="-457200" algn="l">
              <a:buSzPct val="75000"/>
              <a:buFont typeface="Arial" panose="020B0604020202020204" pitchFamily="34" charset="0"/>
              <a:buChar char="•"/>
            </a:pPr>
            <a:r>
              <a:rPr lang="en-CA" sz="2800" b="1" dirty="0"/>
              <a:t>We can adopt digital health as a means of </a:t>
            </a:r>
            <a:r>
              <a:rPr lang="en-CA" sz="2800" b="1" dirty="0">
                <a:solidFill>
                  <a:schemeClr val="accent5"/>
                </a:solidFill>
              </a:rPr>
              <a:t>improving person-centric care</a:t>
            </a:r>
            <a:r>
              <a:rPr lang="en-CA" sz="2800" b="1" dirty="0">
                <a:solidFill>
                  <a:schemeClr val="accent3"/>
                </a:solidFill>
              </a:rPr>
              <a:t> </a:t>
            </a:r>
            <a:r>
              <a:rPr lang="en-CA" sz="2800" b="1" dirty="0"/>
              <a:t>workflows which will, in turn, </a:t>
            </a:r>
            <a:r>
              <a:rPr lang="en-CA" sz="2800" b="1" dirty="0">
                <a:solidFill>
                  <a:schemeClr val="accent5"/>
                </a:solidFill>
              </a:rPr>
              <a:t>improve population health </a:t>
            </a:r>
            <a:r>
              <a:rPr lang="en-CA" sz="2800" b="1" dirty="0"/>
              <a:t>outcomes.</a:t>
            </a:r>
          </a:p>
          <a:p>
            <a:pPr marL="457200" indent="-457200" algn="l">
              <a:buSzPct val="75000"/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C00000"/>
              </a:solidFill>
            </a:endParaRPr>
          </a:p>
          <a:p>
            <a:pPr marL="457200" indent="-457200" algn="l">
              <a:buSzPct val="75000"/>
              <a:buFont typeface="Arial" panose="020B0604020202020204" pitchFamily="34" charset="0"/>
              <a:buChar char="•"/>
            </a:pPr>
            <a:r>
              <a:rPr lang="en-CA" sz="2800" b="1" dirty="0"/>
              <a:t>Person-centric data may be leveraged to </a:t>
            </a:r>
            <a:r>
              <a:rPr lang="en-CA" sz="2800" b="1" dirty="0">
                <a:solidFill>
                  <a:schemeClr val="accent5"/>
                </a:solidFill>
              </a:rPr>
              <a:t>automatically generate reportable indicators</a:t>
            </a:r>
            <a:r>
              <a:rPr lang="en-CA" sz="2800" b="1" i="1" dirty="0">
                <a:solidFill>
                  <a:schemeClr val="accent5"/>
                </a:solidFill>
              </a:rPr>
              <a:t> </a:t>
            </a:r>
            <a:r>
              <a:rPr lang="en-CA" sz="2800" b="1" dirty="0"/>
              <a:t>and metrics. This can </a:t>
            </a:r>
            <a:r>
              <a:rPr lang="en-CA" sz="2800" b="1" dirty="0">
                <a:solidFill>
                  <a:schemeClr val="accent5"/>
                </a:solidFill>
              </a:rPr>
              <a:t>reduce health workers’ burden</a:t>
            </a:r>
            <a:r>
              <a:rPr lang="en-CA" sz="2800" b="1" i="1" dirty="0">
                <a:solidFill>
                  <a:schemeClr val="accent5"/>
                </a:solidFill>
              </a:rPr>
              <a:t> </a:t>
            </a:r>
            <a:r>
              <a:rPr lang="en-CA" sz="2800" b="1" dirty="0"/>
              <a:t>of indicator data entry.</a:t>
            </a:r>
          </a:p>
          <a:p>
            <a:pPr marL="457200" indent="-457200" algn="l">
              <a:buSzPct val="75000"/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C00000"/>
              </a:solidFill>
            </a:endParaRPr>
          </a:p>
          <a:p>
            <a:pPr marL="457200" indent="-457200" algn="l">
              <a:buSzPct val="75000"/>
              <a:buFont typeface="Arial" panose="020B0604020202020204" pitchFamily="34" charset="0"/>
              <a:buChar char="•"/>
            </a:pPr>
            <a:r>
              <a:rPr lang="en-CA" sz="2800" b="1" dirty="0"/>
              <a:t>The role of the Toolkit is to help </a:t>
            </a:r>
            <a:r>
              <a:rPr lang="en-CA" sz="2800" b="1" dirty="0">
                <a:solidFill>
                  <a:schemeClr val="accent5"/>
                </a:solidFill>
              </a:rPr>
              <a:t>create the implementation and investment plans</a:t>
            </a:r>
            <a:r>
              <a:rPr lang="en-CA" sz="2800" b="1" i="1" dirty="0">
                <a:solidFill>
                  <a:schemeClr val="accent5"/>
                </a:solidFill>
              </a:rPr>
              <a:t> </a:t>
            </a:r>
            <a:r>
              <a:rPr lang="en-CA" sz="2800" b="1" dirty="0"/>
              <a:t>needed to support </a:t>
            </a:r>
            <a:r>
              <a:rPr lang="en-CA" sz="2800" b="1" dirty="0">
                <a:solidFill>
                  <a:schemeClr val="accent5"/>
                </a:solidFill>
              </a:rPr>
              <a:t>re-engineering</a:t>
            </a:r>
            <a:r>
              <a:rPr lang="en-CA" sz="2800" b="1" i="1" dirty="0">
                <a:solidFill>
                  <a:schemeClr val="accent5"/>
                </a:solidFill>
              </a:rPr>
              <a:t> </a:t>
            </a:r>
            <a:r>
              <a:rPr lang="en-CA" sz="2800" b="1" dirty="0"/>
              <a:t>of the care delivery network to make the best use of digital health. 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4A1BC-F91A-0ADC-176D-5E31C2AD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69593A45-A7A9-4A57-EA2C-075A789F0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5280" y="2983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8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7297A-A24E-7008-5E80-D81F9B13E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869A-EACB-5640-EC99-0F573849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A495022-5C4A-BB54-AF8F-C5E3BFD8D80F}"/>
              </a:ext>
            </a:extLst>
          </p:cNvPr>
          <p:cNvSpPr txBox="1">
            <a:spLocks/>
          </p:cNvSpPr>
          <p:nvPr/>
        </p:nvSpPr>
        <p:spPr>
          <a:xfrm>
            <a:off x="834480" y="1954560"/>
            <a:ext cx="13167360" cy="5431155"/>
          </a:xfrm>
          <a:prstGeom prst="rect">
            <a:avLst/>
          </a:prstGeom>
        </p:spPr>
        <p:txBody>
          <a:bodyPr/>
          <a:lstStyle>
            <a:lvl1pPr marL="548640" indent="-548640" algn="l" defTabSz="1463040" rtl="0" eaLnBrk="1" latinLnBrk="0" hangingPunct="1">
              <a:spcBef>
                <a:spcPct val="20000"/>
              </a:spcBef>
              <a:buSzPct val="75000"/>
              <a:buFont typeface="Wingdings" pitchFamily="2" charset="2"/>
              <a:buChar char="q"/>
              <a:defRPr sz="45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1188720" indent="-457200" algn="l" defTabSz="146304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8288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25603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329184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sz="4800" b="1" dirty="0">
                <a:latin typeface="+mn-lt"/>
              </a:rPr>
              <a:t>What</a:t>
            </a:r>
            <a:r>
              <a:rPr lang="en-CA" sz="4800" dirty="0">
                <a:latin typeface="+mn-lt"/>
              </a:rPr>
              <a:t> is the process the Toolkit </a:t>
            </a:r>
            <a:r>
              <a:rPr lang="en-CA" sz="4800" b="1" dirty="0">
                <a:latin typeface="+mn-lt"/>
              </a:rPr>
              <a:t>follows</a:t>
            </a:r>
            <a:r>
              <a:rPr lang="en-CA" sz="4800" dirty="0">
                <a:latin typeface="+mn-lt"/>
              </a:rPr>
              <a:t>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94D78CC-5EA0-5ECD-37C2-442F27B2F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02301" y="3034680"/>
            <a:ext cx="3225323" cy="466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70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287B6-02CC-E124-144E-7BE0B4F65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071E217-7177-6C60-8B0F-632B9BB57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7728" y="3899788"/>
            <a:ext cx="1591467" cy="1591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FA103B-9773-D048-3656-28DA96E47DDF}"/>
              </a:ext>
            </a:extLst>
          </p:cNvPr>
          <p:cNvSpPr txBox="1"/>
          <p:nvPr/>
        </p:nvSpPr>
        <p:spPr>
          <a:xfrm>
            <a:off x="8035280" y="6146326"/>
            <a:ext cx="4184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dirty="0">
                <a:solidFill>
                  <a:srgbClr val="0070C0"/>
                </a:solidFill>
              </a:rPr>
              <a:t>Form a TWG.</a:t>
            </a:r>
          </a:p>
          <a:p>
            <a:pPr algn="l"/>
            <a:r>
              <a:rPr lang="en-CA" sz="2000" dirty="0">
                <a:solidFill>
                  <a:srgbClr val="0070C0"/>
                </a:solidFill>
              </a:rPr>
              <a:t>Launch the Toolkit-facilitated process.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ABD1E-3847-BBB4-FC3C-9715B915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1" y="1260000"/>
            <a:ext cx="11743784" cy="13716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The Toolkit is leveraged to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facilitate </a:t>
            </a:r>
            <a:r>
              <a:rPr lang="en-CA" sz="3200" dirty="0">
                <a:latin typeface="+mn-lt"/>
              </a:rPr>
              <a:t>the efforts of a technical working group (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TWG</a:t>
            </a:r>
            <a:r>
              <a:rPr lang="en-CA" sz="3200" dirty="0">
                <a:latin typeface="+mn-lt"/>
              </a:rPr>
              <a:t>). Over a </a:t>
            </a:r>
            <a:r>
              <a:rPr lang="en-CA" sz="3200" dirty="0">
                <a:solidFill>
                  <a:schemeClr val="accent5"/>
                </a:solidFill>
                <a:latin typeface="+mn-lt"/>
              </a:rPr>
              <a:t>short-duration project</a:t>
            </a:r>
            <a:r>
              <a:rPr lang="en-CA" sz="3200" dirty="0">
                <a:latin typeface="+mn-lt"/>
              </a:rPr>
              <a:t>, the TWG will generate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actionable</a:t>
            </a:r>
            <a:r>
              <a:rPr lang="en-CA" sz="3200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en-CA" sz="3200" i="1" u="sng" dirty="0">
                <a:solidFill>
                  <a:schemeClr val="accent5"/>
                </a:solidFill>
                <a:latin typeface="+mn-lt"/>
              </a:rPr>
              <a:t>construction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 artefacts</a:t>
            </a:r>
            <a:r>
              <a:rPr lang="en-CA" sz="32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CA" sz="3200" dirty="0">
                <a:latin typeface="+mn-lt"/>
              </a:rPr>
              <a:t>including an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investment rationale</a:t>
            </a:r>
            <a:r>
              <a:rPr lang="en-CA" sz="3200" dirty="0">
                <a:latin typeface="+mn-lt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045F0-10F6-04AC-B317-97DBC9E9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BE2DA-ACA6-0FE4-DEEB-0FDCD1E78376}"/>
              </a:ext>
            </a:extLst>
          </p:cNvPr>
          <p:cNvSpPr txBox="1"/>
          <p:nvPr/>
        </p:nvSpPr>
        <p:spPr>
          <a:xfrm>
            <a:off x="830626" y="4405389"/>
            <a:ext cx="6200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0070C0"/>
                </a:solidFill>
              </a:rPr>
              <a:t>Deliver </a:t>
            </a:r>
            <a:r>
              <a:rPr lang="en-CA" sz="2400" b="1" i="1" u="sng" dirty="0">
                <a:solidFill>
                  <a:srgbClr val="0070C0"/>
                </a:solidFill>
              </a:rPr>
              <a:t>buildable</a:t>
            </a:r>
            <a:r>
              <a:rPr lang="en-CA" sz="2400" i="1" dirty="0">
                <a:solidFill>
                  <a:srgbClr val="0070C0"/>
                </a:solidFill>
              </a:rPr>
              <a:t> </a:t>
            </a:r>
            <a:r>
              <a:rPr lang="en-CA" sz="2400" dirty="0">
                <a:solidFill>
                  <a:srgbClr val="0070C0"/>
                </a:solidFill>
              </a:rPr>
              <a:t>digital health blueprint artefacts including the </a:t>
            </a:r>
            <a:r>
              <a:rPr lang="en-CA" sz="2400" b="1" dirty="0">
                <a:solidFill>
                  <a:srgbClr val="0070C0"/>
                </a:solidFill>
              </a:rPr>
              <a:t>investment rationale </a:t>
            </a:r>
            <a:r>
              <a:rPr lang="en-CA" sz="2400" dirty="0">
                <a:solidFill>
                  <a:srgbClr val="0070C0"/>
                </a:solidFill>
              </a:rPr>
              <a:t>needed to launch a national-scale HIE infrastructure </a:t>
            </a:r>
            <a:r>
              <a:rPr lang="en-CA" sz="2400" b="1" i="1" dirty="0">
                <a:solidFill>
                  <a:srgbClr val="0070C0"/>
                </a:solidFill>
              </a:rPr>
              <a:t>implementation</a:t>
            </a:r>
            <a:r>
              <a:rPr lang="en-CA" sz="2400" dirty="0">
                <a:solidFill>
                  <a:srgbClr val="0070C0"/>
                </a:solidFill>
              </a:rPr>
              <a:t> project.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E2F6A6-1D55-F8F1-0295-F5F567B03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5280" y="3898776"/>
            <a:ext cx="4320480" cy="207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10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92E3-ACC7-3B5B-C2D3-C9049D2C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1" y="1260000"/>
            <a:ext cx="11599768" cy="13716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The TWG should include representatives from the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MOH</a:t>
            </a:r>
            <a:r>
              <a:rPr lang="en-CA" sz="3200" dirty="0">
                <a:latin typeface="+mn-lt"/>
              </a:rPr>
              <a:t>, from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development partners / donors</a:t>
            </a:r>
            <a:r>
              <a:rPr lang="en-CA" sz="3200" dirty="0">
                <a:latin typeface="+mn-lt"/>
              </a:rPr>
              <a:t>, from active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NGOs</a:t>
            </a:r>
            <a:r>
              <a:rPr lang="en-CA" sz="3200" dirty="0">
                <a:latin typeface="+mn-lt"/>
              </a:rPr>
              <a:t>, from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care provider </a:t>
            </a:r>
            <a:r>
              <a:rPr lang="en-CA" sz="3200" dirty="0">
                <a:latin typeface="+mn-lt"/>
              </a:rPr>
              <a:t>organizations, and from relevant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partner ministries </a:t>
            </a:r>
            <a:r>
              <a:rPr lang="en-CA" sz="3200" dirty="0">
                <a:latin typeface="+mn-lt"/>
              </a:rPr>
              <a:t>of the government.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AFD8C-8AED-E5A3-B784-FEC27182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5F5F6F7-1231-4F9A-1602-E9A104B12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7958" y="4114800"/>
            <a:ext cx="6959750" cy="352702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0A471AF-921E-CD4D-05A4-6F4B7E5BE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000" y="4043963"/>
            <a:ext cx="3378483" cy="359786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FDEA848-C9F5-094D-6A32-BF6DEEF27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9853" y="4090490"/>
            <a:ext cx="3263106" cy="35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15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08795D-9E7F-8251-4300-B008DFC5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1260000"/>
            <a:ext cx="12494949" cy="1371600"/>
          </a:xfrm>
        </p:spPr>
        <p:txBody>
          <a:bodyPr>
            <a:noAutofit/>
          </a:bodyPr>
          <a:lstStyle/>
          <a:p>
            <a:r>
              <a:rPr lang="en-CA" sz="2800" dirty="0">
                <a:latin typeface="+mn-lt"/>
              </a:rPr>
              <a:t>The Toolkit-supported </a:t>
            </a:r>
            <a:r>
              <a:rPr lang="en-CA" sz="2800" i="1" dirty="0">
                <a:solidFill>
                  <a:schemeClr val="accent5"/>
                </a:solidFill>
                <a:latin typeface="+mn-lt"/>
              </a:rPr>
              <a:t>process</a:t>
            </a:r>
            <a:r>
              <a:rPr lang="en-CA" sz="2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CA" sz="2800" dirty="0">
                <a:latin typeface="+mn-lt"/>
              </a:rPr>
              <a:t>will work to </a:t>
            </a:r>
            <a:r>
              <a:rPr lang="en-CA" sz="2800" i="1" dirty="0">
                <a:solidFill>
                  <a:schemeClr val="accent5"/>
                </a:solidFill>
                <a:latin typeface="+mn-lt"/>
              </a:rPr>
              <a:t>align digital health </a:t>
            </a:r>
            <a:r>
              <a:rPr lang="en-CA" sz="2800" i="1" u="sng" dirty="0">
                <a:solidFill>
                  <a:schemeClr val="accent5"/>
                </a:solidFill>
                <a:latin typeface="+mn-lt"/>
              </a:rPr>
              <a:t>tactics</a:t>
            </a:r>
            <a:r>
              <a:rPr lang="en-CA" sz="2800" i="1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en-CA" sz="2800" dirty="0">
                <a:latin typeface="+mn-lt"/>
              </a:rPr>
              <a:t>to the </a:t>
            </a:r>
            <a:r>
              <a:rPr lang="en-CA" sz="2800" i="1" dirty="0">
                <a:solidFill>
                  <a:schemeClr val="accent5"/>
                </a:solidFill>
                <a:latin typeface="+mn-lt"/>
              </a:rPr>
              <a:t>digital health strategy </a:t>
            </a:r>
            <a:r>
              <a:rPr lang="en-CA" sz="2800" dirty="0">
                <a:latin typeface="+mn-lt"/>
              </a:rPr>
              <a:t>and to the MOH’s overall </a:t>
            </a:r>
            <a:r>
              <a:rPr lang="en-CA" sz="2800" i="1" dirty="0">
                <a:solidFill>
                  <a:schemeClr val="accent5"/>
                </a:solidFill>
                <a:latin typeface="+mn-lt"/>
              </a:rPr>
              <a:t>health strategy</a:t>
            </a:r>
            <a:r>
              <a:rPr lang="en-CA" sz="2800" dirty="0">
                <a:latin typeface="+mn-lt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4FDFD-CBC7-97EF-35D4-DE97B947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26A86-9F28-44E3-7BBA-521EE94172E3}"/>
              </a:ext>
            </a:extLst>
          </p:cNvPr>
          <p:cNvSpPr txBox="1"/>
          <p:nvPr/>
        </p:nvSpPr>
        <p:spPr>
          <a:xfrm>
            <a:off x="3642792" y="2530624"/>
            <a:ext cx="10585176" cy="471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2"/>
                </a:solidFill>
              </a:rPr>
              <a:t>What is the country’s </a:t>
            </a:r>
            <a:r>
              <a:rPr lang="en-CA" sz="2400" b="1" i="1" dirty="0">
                <a:solidFill>
                  <a:schemeClr val="tx2"/>
                </a:solidFill>
              </a:rPr>
              <a:t>burden of disease</a:t>
            </a:r>
            <a:r>
              <a:rPr lang="en-CA" sz="2400" dirty="0">
                <a:solidFill>
                  <a:schemeClr val="tx2"/>
                </a:solidFill>
              </a:rPr>
              <a:t>? </a:t>
            </a:r>
          </a:p>
          <a:p>
            <a:pPr marL="457200" indent="-457200" algn="l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2"/>
                </a:solidFill>
              </a:rPr>
              <a:t>What is the current </a:t>
            </a:r>
            <a:r>
              <a:rPr lang="en-CA" sz="2400" b="1" i="1" dirty="0">
                <a:solidFill>
                  <a:schemeClr val="tx2"/>
                </a:solidFill>
              </a:rPr>
              <a:t>health system strategy</a:t>
            </a:r>
            <a:r>
              <a:rPr lang="en-CA" sz="2400" dirty="0">
                <a:solidFill>
                  <a:schemeClr val="tx2"/>
                </a:solidFill>
              </a:rPr>
              <a:t>? </a:t>
            </a:r>
          </a:p>
          <a:p>
            <a:pPr algn="l">
              <a:lnSpc>
                <a:spcPts val="3280"/>
              </a:lnSpc>
            </a:pPr>
            <a:r>
              <a:rPr lang="en-CA" sz="2400" dirty="0">
                <a:solidFill>
                  <a:schemeClr val="tx2"/>
                </a:solidFill>
              </a:rPr>
              <a:t>	(check for alignment to the </a:t>
            </a:r>
            <a:r>
              <a:rPr lang="en-CA" sz="2400" i="1" dirty="0">
                <a:solidFill>
                  <a:schemeClr val="tx2"/>
                </a:solidFill>
              </a:rPr>
              <a:t>burden of disease</a:t>
            </a:r>
            <a:r>
              <a:rPr lang="en-CA" sz="2400" dirty="0">
                <a:solidFill>
                  <a:schemeClr val="tx2"/>
                </a:solidFill>
              </a:rPr>
              <a:t>)</a:t>
            </a:r>
          </a:p>
          <a:p>
            <a:pPr marL="457200" indent="-457200" algn="l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2"/>
                </a:solidFill>
              </a:rPr>
              <a:t>What is the current </a:t>
            </a:r>
            <a:r>
              <a:rPr lang="en-CA" sz="2400" b="1" i="1" dirty="0">
                <a:solidFill>
                  <a:schemeClr val="tx2"/>
                </a:solidFill>
              </a:rPr>
              <a:t>digital health strategy</a:t>
            </a:r>
            <a:r>
              <a:rPr lang="en-CA" sz="2400" dirty="0">
                <a:solidFill>
                  <a:schemeClr val="tx2"/>
                </a:solidFill>
              </a:rPr>
              <a:t>?</a:t>
            </a:r>
          </a:p>
          <a:p>
            <a:pPr lvl="1">
              <a:lnSpc>
                <a:spcPts val="3280"/>
              </a:lnSpc>
            </a:pPr>
            <a:r>
              <a:rPr lang="en-CA" sz="2400" dirty="0">
                <a:solidFill>
                  <a:schemeClr val="tx2"/>
                </a:solidFill>
              </a:rPr>
              <a:t>(check for alignment to the </a:t>
            </a:r>
            <a:r>
              <a:rPr lang="en-CA" sz="2400" i="1" dirty="0">
                <a:solidFill>
                  <a:schemeClr val="tx2"/>
                </a:solidFill>
              </a:rPr>
              <a:t>burden of disease </a:t>
            </a:r>
            <a:r>
              <a:rPr lang="en-CA" sz="2400" dirty="0">
                <a:solidFill>
                  <a:schemeClr val="tx2"/>
                </a:solidFill>
              </a:rPr>
              <a:t>and the </a:t>
            </a:r>
            <a:r>
              <a:rPr lang="en-CA" sz="2400" i="1" dirty="0">
                <a:solidFill>
                  <a:schemeClr val="tx2"/>
                </a:solidFill>
              </a:rPr>
              <a:t>health strategy</a:t>
            </a:r>
            <a:r>
              <a:rPr lang="en-CA" sz="2400" dirty="0">
                <a:solidFill>
                  <a:schemeClr val="tx2"/>
                </a:solidFill>
              </a:rPr>
              <a:t>)</a:t>
            </a:r>
          </a:p>
          <a:p>
            <a:pPr marL="457200" indent="-457200" algn="l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2"/>
                </a:solidFill>
              </a:rPr>
              <a:t>How can digital health make an </a:t>
            </a:r>
            <a:r>
              <a:rPr lang="en-CA" sz="2400" b="1" i="1" dirty="0">
                <a:solidFill>
                  <a:schemeClr val="tx2"/>
                </a:solidFill>
              </a:rPr>
              <a:t>impact</a:t>
            </a:r>
            <a:r>
              <a:rPr lang="en-CA" sz="2400" dirty="0">
                <a:solidFill>
                  <a:schemeClr val="tx2"/>
                </a:solidFill>
              </a:rPr>
              <a:t>, and what conformance-testable </a:t>
            </a:r>
            <a:r>
              <a:rPr lang="en-CA" sz="2400" b="1" i="1" dirty="0">
                <a:solidFill>
                  <a:schemeClr val="tx2"/>
                </a:solidFill>
              </a:rPr>
              <a:t>infrastructure elements </a:t>
            </a:r>
            <a:r>
              <a:rPr lang="en-CA" sz="2400" dirty="0">
                <a:solidFill>
                  <a:schemeClr val="tx2"/>
                </a:solidFill>
              </a:rPr>
              <a:t>are needed?</a:t>
            </a:r>
          </a:p>
          <a:p>
            <a:pPr marL="457200" indent="-457200" algn="l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2"/>
                </a:solidFill>
              </a:rPr>
              <a:t>Where are we now (</a:t>
            </a:r>
            <a:r>
              <a:rPr lang="en-CA" sz="2400" b="1" i="1" dirty="0">
                <a:solidFill>
                  <a:schemeClr val="tx2"/>
                </a:solidFill>
              </a:rPr>
              <a:t>current state</a:t>
            </a:r>
            <a:r>
              <a:rPr lang="en-CA" sz="2400" dirty="0">
                <a:solidFill>
                  <a:schemeClr val="tx2"/>
                </a:solidFill>
              </a:rPr>
              <a:t>) and what should be done to progress from the current state to the </a:t>
            </a:r>
            <a:r>
              <a:rPr lang="en-CA" sz="2400" b="1" i="1" dirty="0">
                <a:solidFill>
                  <a:schemeClr val="tx2"/>
                </a:solidFill>
              </a:rPr>
              <a:t>future state</a:t>
            </a:r>
            <a:r>
              <a:rPr lang="en-CA" sz="2400" dirty="0">
                <a:solidFill>
                  <a:schemeClr val="tx2"/>
                </a:solidFill>
              </a:rPr>
              <a:t>?</a:t>
            </a:r>
          </a:p>
          <a:p>
            <a:pPr marL="457200" indent="-457200" algn="l">
              <a:lnSpc>
                <a:spcPts val="328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2"/>
                </a:solidFill>
              </a:rPr>
              <a:t>How will implementation activities drive </a:t>
            </a:r>
            <a:r>
              <a:rPr lang="en-CA" sz="2400" b="1" i="1" dirty="0">
                <a:solidFill>
                  <a:schemeClr val="tx2"/>
                </a:solidFill>
              </a:rPr>
              <a:t>costs</a:t>
            </a:r>
            <a:r>
              <a:rPr lang="en-CA" sz="2400" dirty="0">
                <a:solidFill>
                  <a:schemeClr val="tx2"/>
                </a:solidFill>
              </a:rPr>
              <a:t> and deliver </a:t>
            </a:r>
            <a:r>
              <a:rPr lang="en-CA" sz="2400" b="1" i="1" dirty="0">
                <a:solidFill>
                  <a:schemeClr val="tx2"/>
                </a:solidFill>
              </a:rPr>
              <a:t>benefits</a:t>
            </a:r>
            <a:r>
              <a:rPr lang="en-CA" sz="2400" dirty="0">
                <a:solidFill>
                  <a:schemeClr val="tx2"/>
                </a:solidFill>
              </a:rPr>
              <a:t>,</a:t>
            </a:r>
          </a:p>
          <a:p>
            <a:pPr algn="l">
              <a:lnSpc>
                <a:spcPts val="3280"/>
              </a:lnSpc>
            </a:pPr>
            <a:r>
              <a:rPr lang="en-CA" sz="2400" dirty="0">
                <a:solidFill>
                  <a:schemeClr val="tx2"/>
                </a:solidFill>
              </a:rPr>
              <a:t>     and what is the </a:t>
            </a:r>
            <a:r>
              <a:rPr lang="en-CA" sz="2400" b="1" i="1" dirty="0">
                <a:solidFill>
                  <a:schemeClr val="tx2"/>
                </a:solidFill>
              </a:rPr>
              <a:t>investment rationale </a:t>
            </a:r>
            <a:r>
              <a:rPr lang="en-CA" sz="2400" dirty="0">
                <a:solidFill>
                  <a:schemeClr val="tx2"/>
                </a:solidFill>
              </a:rPr>
              <a:t>for the proposed plan?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D153C3-502A-6DAA-EA59-D28AF64F0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000" y="3394720"/>
            <a:ext cx="1460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3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2350-7D33-20D6-C6E0-78C3EEACF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6458-004B-E9DE-810F-004E64155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0087"/>
            <a:ext cx="12494949" cy="1371600"/>
          </a:xfrm>
        </p:spPr>
        <p:txBody>
          <a:bodyPr/>
          <a:lstStyle/>
          <a:p>
            <a:r>
              <a:rPr lang="en-CA" sz="3200" dirty="0"/>
              <a:t>Multiple </a:t>
            </a:r>
            <a:r>
              <a:rPr lang="en-CA" sz="3200" i="1" dirty="0">
                <a:solidFill>
                  <a:schemeClr val="accent5"/>
                </a:solidFill>
              </a:rPr>
              <a:t>facilitated</a:t>
            </a:r>
            <a:r>
              <a:rPr lang="en-CA" sz="3200" dirty="0"/>
              <a:t> </a:t>
            </a:r>
            <a:r>
              <a:rPr lang="en-CA" sz="3200" i="1" dirty="0">
                <a:solidFill>
                  <a:schemeClr val="accent5"/>
                </a:solidFill>
              </a:rPr>
              <a:t>workshops </a:t>
            </a:r>
            <a:r>
              <a:rPr lang="en-CA" sz="3200" dirty="0"/>
              <a:t>with the TWG will be leveraged to </a:t>
            </a:r>
            <a:r>
              <a:rPr lang="en-CA" sz="3200" i="1" dirty="0">
                <a:solidFill>
                  <a:schemeClr val="accent5"/>
                </a:solidFill>
              </a:rPr>
              <a:t>generate</a:t>
            </a:r>
            <a:r>
              <a:rPr lang="en-CA" sz="3200" dirty="0"/>
              <a:t> </a:t>
            </a:r>
            <a:r>
              <a:rPr lang="en-CA" sz="3200" i="1" dirty="0">
                <a:solidFill>
                  <a:schemeClr val="accent5"/>
                </a:solidFill>
              </a:rPr>
              <a:t>relevant content</a:t>
            </a:r>
            <a:r>
              <a:rPr lang="en-CA" sz="3200" dirty="0"/>
              <a:t> documented in the blueprint artefacts.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76C94-69EC-B398-8B09-4BDFED55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A9A26-3923-66E3-5C5F-53145C47176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6933" y="4830321"/>
            <a:ext cx="1916119" cy="19161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153610-AE0E-3A8F-A98E-05A47F0727B2}"/>
              </a:ext>
            </a:extLst>
          </p:cNvPr>
          <p:cNvCxnSpPr>
            <a:cxnSpLocks/>
          </p:cNvCxnSpPr>
          <p:nvPr/>
        </p:nvCxnSpPr>
        <p:spPr>
          <a:xfrm>
            <a:off x="4827333" y="5788381"/>
            <a:ext cx="1536867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215246-4D17-11E6-7BCE-50C1304D748D}"/>
              </a:ext>
            </a:extLst>
          </p:cNvPr>
          <p:cNvCxnSpPr>
            <a:cxnSpLocks/>
          </p:cNvCxnSpPr>
          <p:nvPr/>
        </p:nvCxnSpPr>
        <p:spPr>
          <a:xfrm>
            <a:off x="8363052" y="5781742"/>
            <a:ext cx="629555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79B4195-DFB3-608F-073C-322FCFB9F82E}"/>
              </a:ext>
            </a:extLst>
          </p:cNvPr>
          <p:cNvCxnSpPr>
            <a:cxnSpLocks/>
          </p:cNvCxnSpPr>
          <p:nvPr/>
        </p:nvCxnSpPr>
        <p:spPr>
          <a:xfrm rot="5400000">
            <a:off x="6736315" y="3551418"/>
            <a:ext cx="52467" cy="5978939"/>
          </a:xfrm>
          <a:prstGeom prst="bentConnector3">
            <a:avLst>
              <a:gd name="adj1" fmla="val 1048737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9566CC6-32B3-1E31-17F9-7620B0240B12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599310" y="2992967"/>
            <a:ext cx="2805683" cy="1837354"/>
          </a:xfrm>
          <a:prstGeom prst="bentConnector2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B4D0371-791D-88DC-865F-EC495D1B5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" t="21830" r="66242" b="5670"/>
          <a:stretch/>
        </p:blipFill>
        <p:spPr>
          <a:xfrm>
            <a:off x="11141893" y="2638795"/>
            <a:ext cx="3096266" cy="4049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0CBB392-71FC-D97D-05C2-ACF1330B2DCA}"/>
              </a:ext>
            </a:extLst>
          </p:cNvPr>
          <p:cNvSpPr txBox="1"/>
          <p:nvPr/>
        </p:nvSpPr>
        <p:spPr>
          <a:xfrm>
            <a:off x="8511926" y="2325599"/>
            <a:ext cx="300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tx2"/>
                </a:solidFill>
              </a:rPr>
              <a:t>Research &amp; Preparation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59F8FB-51B1-B920-CA10-2C94C781E5B8}"/>
              </a:ext>
            </a:extLst>
          </p:cNvPr>
          <p:cNvSpPr txBox="1"/>
          <p:nvPr/>
        </p:nvSpPr>
        <p:spPr>
          <a:xfrm>
            <a:off x="345072" y="3549035"/>
            <a:ext cx="1686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tx2"/>
                </a:solidFill>
              </a:rPr>
              <a:t>“Homework”</a:t>
            </a:r>
          </a:p>
          <a:p>
            <a:r>
              <a:rPr lang="en-CA" sz="1800" b="1" dirty="0">
                <a:solidFill>
                  <a:schemeClr val="tx2"/>
                </a:solidFill>
              </a:rPr>
              <a:t>(pre-read materials)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227E6C-DC48-60A0-40C6-2B97D8B0A256}"/>
              </a:ext>
            </a:extLst>
          </p:cNvPr>
          <p:cNvSpPr txBox="1"/>
          <p:nvPr/>
        </p:nvSpPr>
        <p:spPr>
          <a:xfrm>
            <a:off x="4696154" y="4956677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>
                <a:solidFill>
                  <a:schemeClr val="tx2"/>
                </a:solidFill>
              </a:rPr>
              <a:t>Real-time</a:t>
            </a:r>
          </a:p>
          <a:p>
            <a:r>
              <a:rPr lang="en-CA" sz="1800" b="1" dirty="0">
                <a:solidFill>
                  <a:schemeClr val="tx2"/>
                </a:solidFill>
              </a:rPr>
              <a:t>Questionnaires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E33206-BDD7-D8EE-7AA7-218E3108F263}"/>
              </a:ext>
            </a:extLst>
          </p:cNvPr>
          <p:cNvSpPr txBox="1"/>
          <p:nvPr/>
        </p:nvSpPr>
        <p:spPr>
          <a:xfrm>
            <a:off x="7753162" y="4313105"/>
            <a:ext cx="2752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tx2"/>
                </a:solidFill>
              </a:rPr>
              <a:t>Real-time</a:t>
            </a:r>
          </a:p>
          <a:p>
            <a:r>
              <a:rPr lang="en-CA" sz="1800" b="1" dirty="0">
                <a:solidFill>
                  <a:schemeClr val="tx2"/>
                </a:solidFill>
              </a:rPr>
              <a:t>Questionnaire Results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C3043D-8E0F-A1D8-B368-8DC1F24F104A}"/>
              </a:ext>
            </a:extLst>
          </p:cNvPr>
          <p:cNvSpPr txBox="1"/>
          <p:nvPr/>
        </p:nvSpPr>
        <p:spPr>
          <a:xfrm>
            <a:off x="4743226" y="664555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>
                <a:solidFill>
                  <a:schemeClr val="tx2"/>
                </a:solidFill>
              </a:rPr>
              <a:t>Discussion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C38C5A-E852-2A47-B36E-A90510BAC43B}"/>
              </a:ext>
            </a:extLst>
          </p:cNvPr>
          <p:cNvSpPr txBox="1"/>
          <p:nvPr/>
        </p:nvSpPr>
        <p:spPr>
          <a:xfrm>
            <a:off x="10380157" y="5980342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>
                <a:solidFill>
                  <a:schemeClr val="tx2"/>
                </a:solidFill>
              </a:rPr>
              <a:t>Consensus</a:t>
            </a:r>
          </a:p>
          <a:p>
            <a:r>
              <a:rPr lang="en-CA" sz="1800" b="1" dirty="0">
                <a:solidFill>
                  <a:schemeClr val="tx2"/>
                </a:solidFill>
              </a:rPr>
              <a:t>Content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96A767E-D7E7-965B-612A-2708F38BDD35}"/>
              </a:ext>
            </a:extLst>
          </p:cNvPr>
          <p:cNvCxnSpPr>
            <a:cxnSpLocks/>
          </p:cNvCxnSpPr>
          <p:nvPr/>
        </p:nvCxnSpPr>
        <p:spPr>
          <a:xfrm>
            <a:off x="10505695" y="5788380"/>
            <a:ext cx="648665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8F00732-3A3E-BE9F-7CF4-087DF28356C8}"/>
              </a:ext>
            </a:extLst>
          </p:cNvPr>
          <p:cNvCxnSpPr>
            <a:cxnSpLocks/>
          </p:cNvCxnSpPr>
          <p:nvPr/>
        </p:nvCxnSpPr>
        <p:spPr>
          <a:xfrm>
            <a:off x="3773079" y="3433719"/>
            <a:ext cx="0" cy="1977225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8BADD276-5E21-9C8B-A285-64B092E07AF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4704" y="3684283"/>
            <a:ext cx="1232947" cy="114299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25F2031-B7A8-8C59-8051-2148C914830D}"/>
              </a:ext>
            </a:extLst>
          </p:cNvPr>
          <p:cNvSpPr txBox="1"/>
          <p:nvPr/>
        </p:nvSpPr>
        <p:spPr>
          <a:xfrm>
            <a:off x="4695346" y="3993504"/>
            <a:ext cx="174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tx2"/>
                </a:solidFill>
              </a:rPr>
              <a:t>PPT Deck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FDA5886-8202-224B-B258-BA8569EB268D}"/>
              </a:ext>
            </a:extLst>
          </p:cNvPr>
          <p:cNvCxnSpPr>
            <a:cxnSpLocks/>
          </p:cNvCxnSpPr>
          <p:nvPr/>
        </p:nvCxnSpPr>
        <p:spPr>
          <a:xfrm>
            <a:off x="4621336" y="2271561"/>
            <a:ext cx="7471926" cy="367234"/>
          </a:xfrm>
          <a:prstGeom prst="bentConnector2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DD22467-D52F-D490-3C2D-D692828F7EBA}"/>
              </a:ext>
            </a:extLst>
          </p:cNvPr>
          <p:cNvSpPr txBox="1"/>
          <p:nvPr/>
        </p:nvSpPr>
        <p:spPr>
          <a:xfrm>
            <a:off x="7734595" y="3448827"/>
            <a:ext cx="1916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tx2"/>
                </a:solidFill>
              </a:rPr>
              <a:t>Questions</a:t>
            </a:r>
          </a:p>
          <a:p>
            <a:r>
              <a:rPr lang="en-CA" sz="1800" b="1" dirty="0">
                <a:solidFill>
                  <a:schemeClr val="tx2"/>
                </a:solidFill>
              </a:rPr>
              <a:t>For Discussion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575994-83B5-B8FF-2208-18057020D24F}"/>
              </a:ext>
            </a:extLst>
          </p:cNvPr>
          <p:cNvSpPr txBox="1"/>
          <p:nvPr/>
        </p:nvSpPr>
        <p:spPr>
          <a:xfrm>
            <a:off x="4827333" y="2336656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>
                <a:solidFill>
                  <a:schemeClr val="tx2"/>
                </a:solidFill>
              </a:rPr>
              <a:t>Background Information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400432F-604F-9E17-156E-68004CFB69B0}"/>
              </a:ext>
            </a:extLst>
          </p:cNvPr>
          <p:cNvSpPr txBox="1"/>
          <p:nvPr/>
        </p:nvSpPr>
        <p:spPr>
          <a:xfrm>
            <a:off x="345072" y="1846371"/>
            <a:ext cx="1478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2"/>
                </a:solidFill>
              </a:rPr>
              <a:t>Upstream</a:t>
            </a:r>
          </a:p>
          <a:p>
            <a:r>
              <a:rPr lang="en-CA" sz="2000" b="1" dirty="0">
                <a:solidFill>
                  <a:schemeClr val="accent2"/>
                </a:solidFill>
              </a:rPr>
              <a:t>Activities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66484F6-14CF-C1FE-78C8-0EC440B65E99}"/>
              </a:ext>
            </a:extLst>
          </p:cNvPr>
          <p:cNvSpPr txBox="1"/>
          <p:nvPr/>
        </p:nvSpPr>
        <p:spPr>
          <a:xfrm>
            <a:off x="12176171" y="1812542"/>
            <a:ext cx="1991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b="1" dirty="0">
                <a:solidFill>
                  <a:schemeClr val="accent2"/>
                </a:solidFill>
              </a:rPr>
              <a:t>Downstream</a:t>
            </a:r>
          </a:p>
          <a:p>
            <a:pPr algn="r"/>
            <a:r>
              <a:rPr lang="en-CA" sz="2000" b="1" dirty="0">
                <a:solidFill>
                  <a:schemeClr val="accent2"/>
                </a:solidFill>
              </a:rPr>
              <a:t>Activities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56A4E-F1C7-1F6F-84A7-0763502DD43B}"/>
              </a:ext>
            </a:extLst>
          </p:cNvPr>
          <p:cNvSpPr txBox="1"/>
          <p:nvPr/>
        </p:nvSpPr>
        <p:spPr>
          <a:xfrm>
            <a:off x="11224266" y="6767296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>
                <a:solidFill>
                  <a:schemeClr val="tx2"/>
                </a:solidFill>
              </a:rPr>
              <a:t>Blueprint Document</a:t>
            </a:r>
          </a:p>
          <a:p>
            <a:r>
              <a:rPr lang="en-CA" sz="1800" b="1" dirty="0">
                <a:solidFill>
                  <a:schemeClr val="tx2"/>
                </a:solidFill>
              </a:rPr>
              <a:t>(incl. investment rationale)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78030-125A-5C95-8958-E3D818B8E1D1}"/>
              </a:ext>
            </a:extLst>
          </p:cNvPr>
          <p:cNvSpPr txBox="1"/>
          <p:nvPr/>
        </p:nvSpPr>
        <p:spPr>
          <a:xfrm>
            <a:off x="1012249" y="6238608"/>
            <a:ext cx="1478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6"/>
                </a:solidFill>
              </a:rPr>
              <a:t>Iterative Workshop</a:t>
            </a:r>
          </a:p>
          <a:p>
            <a:r>
              <a:rPr lang="en-CA" sz="2000" b="1" dirty="0">
                <a:solidFill>
                  <a:schemeClr val="accent6"/>
                </a:solidFill>
              </a:rPr>
              <a:t>Activities</a:t>
            </a:r>
          </a:p>
        </p:txBody>
      </p:sp>
      <p:pic>
        <p:nvPicPr>
          <p:cNvPr id="23" name="Graphic 22" descr="Books with solid fill">
            <a:extLst>
              <a:ext uri="{FF2B5EF4-FFF2-40B4-BE49-F238E27FC236}">
                <a16:creationId xmlns:a16="http://schemas.microsoft.com/office/drawing/2014/main" id="{839B705B-F325-BA2F-D5A0-72FEB89C2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4704" y="1856275"/>
            <a:ext cx="1316751" cy="1316751"/>
          </a:xfrm>
          <a:prstGeom prst="rect">
            <a:avLst/>
          </a:prstGeom>
        </p:spPr>
      </p:pic>
      <p:pic>
        <p:nvPicPr>
          <p:cNvPr id="27" name="Graphic 26" descr="Users with solid fill">
            <a:extLst>
              <a:ext uri="{FF2B5EF4-FFF2-40B4-BE49-F238E27FC236}">
                <a16:creationId xmlns:a16="http://schemas.microsoft.com/office/drawing/2014/main" id="{76FFA7A4-ACB7-FA27-0755-BDDACAA2EF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29353" y="5255790"/>
            <a:ext cx="1316745" cy="1316745"/>
          </a:xfrm>
          <a:prstGeom prst="rect">
            <a:avLst/>
          </a:prstGeom>
        </p:spPr>
      </p:pic>
      <p:pic>
        <p:nvPicPr>
          <p:cNvPr id="30" name="Graphic 29" descr="Clipboard with solid fill">
            <a:extLst>
              <a:ext uri="{FF2B5EF4-FFF2-40B4-BE49-F238E27FC236}">
                <a16:creationId xmlns:a16="http://schemas.microsoft.com/office/drawing/2014/main" id="{2DF88138-5070-50BD-3231-7C98ED2C37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0192" y="4871017"/>
            <a:ext cx="1371600" cy="1371600"/>
          </a:xfrm>
          <a:prstGeom prst="rect">
            <a:avLst/>
          </a:prstGeom>
        </p:spPr>
      </p:pic>
      <p:sp>
        <p:nvSpPr>
          <p:cNvPr id="42" name="Rectangle: Rounded Corners 87">
            <a:extLst>
              <a:ext uri="{FF2B5EF4-FFF2-40B4-BE49-F238E27FC236}">
                <a16:creationId xmlns:a16="http://schemas.microsoft.com/office/drawing/2014/main" id="{A20B104B-28F4-1535-3526-979D61AD4A56}"/>
              </a:ext>
            </a:extLst>
          </p:cNvPr>
          <p:cNvSpPr/>
          <p:nvPr/>
        </p:nvSpPr>
        <p:spPr>
          <a:xfrm>
            <a:off x="2807485" y="3291393"/>
            <a:ext cx="7572671" cy="4383021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accent2"/>
              </a:solidFill>
            </a:endParaRPr>
          </a:p>
        </p:txBody>
      </p:sp>
      <p:cxnSp>
        <p:nvCxnSpPr>
          <p:cNvPr id="43" name="Connector: Elbow 35">
            <a:extLst>
              <a:ext uri="{FF2B5EF4-FFF2-40B4-BE49-F238E27FC236}">
                <a16:creationId xmlns:a16="http://schemas.microsoft.com/office/drawing/2014/main" id="{1AC8B4F8-1607-5CE6-8E18-299D4DCAE1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60484" y="2607365"/>
            <a:ext cx="249235" cy="3203131"/>
          </a:xfrm>
          <a:prstGeom prst="bentConnector3">
            <a:avLst>
              <a:gd name="adj1" fmla="val 314687"/>
            </a:avLst>
          </a:prstGeom>
          <a:ln w="5715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Play with solid fill">
            <a:extLst>
              <a:ext uri="{FF2B5EF4-FFF2-40B4-BE49-F238E27FC236}">
                <a16:creationId xmlns:a16="http://schemas.microsoft.com/office/drawing/2014/main" id="{A2FCB552-568F-01B7-E269-7E5C8E8E08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15448" y="2929465"/>
            <a:ext cx="731042" cy="731042"/>
          </a:xfrm>
          <a:prstGeom prst="rect">
            <a:avLst/>
          </a:prstGeom>
        </p:spPr>
      </p:pic>
      <p:pic>
        <p:nvPicPr>
          <p:cNvPr id="49" name="Graphic 48" descr="Play with solid fill">
            <a:extLst>
              <a:ext uri="{FF2B5EF4-FFF2-40B4-BE49-F238E27FC236}">
                <a16:creationId xmlns:a16="http://schemas.microsoft.com/office/drawing/2014/main" id="{446A7F94-9428-8B24-6D39-032D8B996F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3498776" y="7307571"/>
            <a:ext cx="731042" cy="731042"/>
          </a:xfrm>
          <a:prstGeom prst="rect">
            <a:avLst/>
          </a:prstGeom>
        </p:spPr>
      </p:pic>
      <p:pic>
        <p:nvPicPr>
          <p:cNvPr id="52" name="Graphic 51" descr="Pie chart with solid fill">
            <a:extLst>
              <a:ext uri="{FF2B5EF4-FFF2-40B4-BE49-F238E27FC236}">
                <a16:creationId xmlns:a16="http://schemas.microsoft.com/office/drawing/2014/main" id="{A38688C2-F54E-1D08-CBB4-E0ADF34CEB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12593" y="5361258"/>
            <a:ext cx="483499" cy="48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9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DD10-9339-94EA-3833-02B59C68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5F79-6309-0D71-9B58-205086CC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0087"/>
            <a:ext cx="12494949" cy="1371600"/>
          </a:xfrm>
        </p:spPr>
        <p:txBody>
          <a:bodyPr/>
          <a:lstStyle/>
          <a:p>
            <a:r>
              <a:rPr lang="en-CA" sz="3200" dirty="0"/>
              <a:t>Multiple </a:t>
            </a:r>
            <a:r>
              <a:rPr lang="en-CA" sz="3200" i="1" dirty="0">
                <a:solidFill>
                  <a:schemeClr val="accent5"/>
                </a:solidFill>
              </a:rPr>
              <a:t>facilitated</a:t>
            </a:r>
            <a:r>
              <a:rPr lang="en-CA" sz="3200" dirty="0"/>
              <a:t> </a:t>
            </a:r>
            <a:r>
              <a:rPr lang="en-CA" sz="3200" i="1" dirty="0">
                <a:solidFill>
                  <a:schemeClr val="accent5"/>
                </a:solidFill>
              </a:rPr>
              <a:t>workshops </a:t>
            </a:r>
            <a:r>
              <a:rPr lang="en-CA" sz="3200" dirty="0"/>
              <a:t>with the TWG will be leveraged to </a:t>
            </a:r>
            <a:r>
              <a:rPr lang="en-CA" sz="3200" i="1" dirty="0">
                <a:solidFill>
                  <a:schemeClr val="accent5"/>
                </a:solidFill>
              </a:rPr>
              <a:t>generate</a:t>
            </a:r>
            <a:r>
              <a:rPr lang="en-CA" sz="3200" dirty="0"/>
              <a:t> </a:t>
            </a:r>
            <a:r>
              <a:rPr lang="en-CA" sz="3200" i="1" dirty="0">
                <a:solidFill>
                  <a:schemeClr val="accent5"/>
                </a:solidFill>
              </a:rPr>
              <a:t>relevant content</a:t>
            </a:r>
            <a:r>
              <a:rPr lang="en-CA" sz="3200" dirty="0"/>
              <a:t> documented in the blueprint artefacts.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63A56-FB93-A74A-BF19-41ACA45D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4A901-9583-660E-70B3-5BCE0F4123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46933" y="4830321"/>
            <a:ext cx="1916119" cy="191611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A409BFC-4D77-E35C-58C6-7AA7769E5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35" t="21830" r="66242" b="5670"/>
          <a:stretch/>
        </p:blipFill>
        <p:spPr>
          <a:xfrm>
            <a:off x="11141893" y="2638795"/>
            <a:ext cx="3096266" cy="4049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348B410-7160-FD4E-38C0-F587BEC1FE0A}"/>
              </a:ext>
            </a:extLst>
          </p:cNvPr>
          <p:cNvSpPr txBox="1"/>
          <p:nvPr/>
        </p:nvSpPr>
        <p:spPr>
          <a:xfrm>
            <a:off x="4699090" y="4956677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>
                <a:solidFill>
                  <a:schemeClr val="accent5"/>
                </a:solidFill>
              </a:rPr>
              <a:t>Real-time</a:t>
            </a:r>
          </a:p>
          <a:p>
            <a:r>
              <a:rPr lang="en-CA" sz="1800" b="1" dirty="0">
                <a:solidFill>
                  <a:schemeClr val="accent5"/>
                </a:solidFill>
              </a:rPr>
              <a:t>Questionnaires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E6E1ED-CFBD-4128-9CAE-103D044CF71E}"/>
              </a:ext>
            </a:extLst>
          </p:cNvPr>
          <p:cNvSpPr txBox="1"/>
          <p:nvPr/>
        </p:nvSpPr>
        <p:spPr>
          <a:xfrm>
            <a:off x="7753162" y="4313105"/>
            <a:ext cx="2752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accent5"/>
                </a:solidFill>
              </a:rPr>
              <a:t>Real-time</a:t>
            </a:r>
          </a:p>
          <a:p>
            <a:r>
              <a:rPr lang="en-CA" sz="1800" b="1" dirty="0">
                <a:solidFill>
                  <a:schemeClr val="accent5"/>
                </a:solidFill>
              </a:rPr>
              <a:t>Questionnaire Results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2C65F6C-9E7D-90FB-37FA-0CB9CE9CE0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14704" y="3684283"/>
            <a:ext cx="1232947" cy="114299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742C917-5D8B-70CB-8B36-8E3934685FB1}"/>
              </a:ext>
            </a:extLst>
          </p:cNvPr>
          <p:cNvSpPr txBox="1"/>
          <p:nvPr/>
        </p:nvSpPr>
        <p:spPr>
          <a:xfrm>
            <a:off x="4698282" y="3993504"/>
            <a:ext cx="174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dirty="0">
                <a:solidFill>
                  <a:schemeClr val="accent5"/>
                </a:solidFill>
              </a:rPr>
              <a:t>PPT Deck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603B9-13DE-CFAF-B3F7-DCEC88C03AC8}"/>
              </a:ext>
            </a:extLst>
          </p:cNvPr>
          <p:cNvSpPr txBox="1"/>
          <p:nvPr/>
        </p:nvSpPr>
        <p:spPr>
          <a:xfrm>
            <a:off x="11224266" y="6767296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1" dirty="0">
                <a:solidFill>
                  <a:schemeClr val="accent5"/>
                </a:solidFill>
              </a:rPr>
              <a:t>Blueprint Document</a:t>
            </a:r>
          </a:p>
          <a:p>
            <a:r>
              <a:rPr lang="en-CA" sz="1800" b="1" dirty="0">
                <a:solidFill>
                  <a:schemeClr val="accent5"/>
                </a:solidFill>
              </a:rPr>
              <a:t>(incl. investment rationale)</a:t>
            </a:r>
          </a:p>
        </p:txBody>
      </p:sp>
      <p:pic>
        <p:nvPicPr>
          <p:cNvPr id="46" name="Graphic 45" descr="Play with solid fill">
            <a:extLst>
              <a:ext uri="{FF2B5EF4-FFF2-40B4-BE49-F238E27FC236}">
                <a16:creationId xmlns:a16="http://schemas.microsoft.com/office/drawing/2014/main" id="{440035BD-9B7C-547D-4E10-4E81871C2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5448" y="2929465"/>
            <a:ext cx="731042" cy="731042"/>
          </a:xfrm>
          <a:prstGeom prst="rect">
            <a:avLst/>
          </a:prstGeom>
        </p:spPr>
      </p:pic>
      <p:pic>
        <p:nvPicPr>
          <p:cNvPr id="49" name="Graphic 48" descr="Play with solid fill">
            <a:extLst>
              <a:ext uri="{FF2B5EF4-FFF2-40B4-BE49-F238E27FC236}">
                <a16:creationId xmlns:a16="http://schemas.microsoft.com/office/drawing/2014/main" id="{A55DF9E3-32AA-1F6A-64BD-B110F52879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498776" y="7307571"/>
            <a:ext cx="731042" cy="731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7C9809-8E89-B4A5-FC3A-9371295E1C5E}"/>
              </a:ext>
            </a:extLst>
          </p:cNvPr>
          <p:cNvSpPr txBox="1"/>
          <p:nvPr/>
        </p:nvSpPr>
        <p:spPr>
          <a:xfrm>
            <a:off x="731520" y="2341418"/>
            <a:ext cx="8172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accent5"/>
                </a:solidFill>
              </a:rPr>
              <a:t>The Toolkit includes </a:t>
            </a:r>
            <a:r>
              <a:rPr lang="en-CA" sz="2000" b="1" dirty="0">
                <a:solidFill>
                  <a:schemeClr val="accent5"/>
                </a:solidFill>
              </a:rPr>
              <a:t>workshop facilitation aids </a:t>
            </a:r>
            <a:r>
              <a:rPr lang="en-CA" sz="2000" dirty="0">
                <a:solidFill>
                  <a:schemeClr val="accent5"/>
                </a:solidFill>
              </a:rPr>
              <a:t>(sample PPT, Google) plus a </a:t>
            </a:r>
            <a:r>
              <a:rPr lang="en-CA" sz="2000" b="1" dirty="0">
                <a:solidFill>
                  <a:schemeClr val="accent5"/>
                </a:solidFill>
              </a:rPr>
              <a:t>skeleton blueprint document</a:t>
            </a:r>
            <a:r>
              <a:rPr lang="en-CA" sz="2000" dirty="0">
                <a:solidFill>
                  <a:schemeClr val="accent5"/>
                </a:solidFill>
              </a:rPr>
              <a:t>, with helpful </a:t>
            </a:r>
            <a:r>
              <a:rPr lang="en-CA" sz="2000" b="1" dirty="0">
                <a:solidFill>
                  <a:schemeClr val="accent5"/>
                </a:solidFill>
              </a:rPr>
              <a:t>annotations</a:t>
            </a:r>
            <a:r>
              <a:rPr lang="en-CA" sz="2000" dirty="0">
                <a:solidFill>
                  <a:schemeClr val="accent5"/>
                </a:solidFill>
              </a:rPr>
              <a:t>.</a:t>
            </a:r>
          </a:p>
          <a:p>
            <a:endParaRPr lang="en-GB" sz="2000" dirty="0">
              <a:solidFill>
                <a:schemeClr val="accent5"/>
              </a:solidFill>
            </a:endParaRPr>
          </a:p>
        </p:txBody>
      </p:sp>
      <p:pic>
        <p:nvPicPr>
          <p:cNvPr id="16" name="Graphic 15" descr="Clipboard with solid fill">
            <a:extLst>
              <a:ext uri="{FF2B5EF4-FFF2-40B4-BE49-F238E27FC236}">
                <a16:creationId xmlns:a16="http://schemas.microsoft.com/office/drawing/2014/main" id="{9BB895C6-7A8C-3294-9E0D-11044CBBF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0192" y="4871017"/>
            <a:ext cx="1371600" cy="1371600"/>
          </a:xfrm>
          <a:prstGeom prst="rect">
            <a:avLst/>
          </a:prstGeom>
        </p:spPr>
      </p:pic>
      <p:pic>
        <p:nvPicPr>
          <p:cNvPr id="17" name="Graphic 16" descr="Pie chart with solid fill">
            <a:extLst>
              <a:ext uri="{FF2B5EF4-FFF2-40B4-BE49-F238E27FC236}">
                <a16:creationId xmlns:a16="http://schemas.microsoft.com/office/drawing/2014/main" id="{9887A6F7-E5E7-7828-211F-1B83EA4D49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2593" y="5361258"/>
            <a:ext cx="483499" cy="48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52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4F86-CCEB-0B34-EF73-980BFEE5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540000"/>
            <a:ext cx="12776368" cy="1371600"/>
          </a:xfrm>
        </p:spPr>
        <p:txBody>
          <a:bodyPr/>
          <a:lstStyle/>
          <a:p>
            <a:r>
              <a:rPr lang="en-CA" sz="3200" dirty="0"/>
              <a:t>To </a:t>
            </a:r>
            <a:r>
              <a:rPr lang="en-CA" sz="3200" i="1" dirty="0">
                <a:solidFill>
                  <a:schemeClr val="accent5"/>
                </a:solidFill>
              </a:rPr>
              <a:t>mitigate </a:t>
            </a:r>
            <a:r>
              <a:rPr lang="en-CA" sz="3200" i="1" u="sng" dirty="0">
                <a:solidFill>
                  <a:schemeClr val="accent5"/>
                </a:solidFill>
              </a:rPr>
              <a:t>risk</a:t>
            </a:r>
            <a:r>
              <a:rPr lang="en-CA" sz="3200" dirty="0"/>
              <a:t>, the Toolkit leverages accepted international </a:t>
            </a:r>
            <a:r>
              <a:rPr lang="en-CA" sz="3200" i="1" dirty="0">
                <a:solidFill>
                  <a:schemeClr val="accent5"/>
                </a:solidFill>
              </a:rPr>
              <a:t>norms</a:t>
            </a:r>
            <a:r>
              <a:rPr lang="en-CA" sz="3200" dirty="0"/>
              <a:t>, </a:t>
            </a:r>
            <a:r>
              <a:rPr lang="en-CA" sz="3200" i="1" dirty="0">
                <a:solidFill>
                  <a:schemeClr val="accent5"/>
                </a:solidFill>
              </a:rPr>
              <a:t>standards</a:t>
            </a:r>
            <a:r>
              <a:rPr lang="en-CA" sz="3200" dirty="0"/>
              <a:t>, and </a:t>
            </a:r>
            <a:r>
              <a:rPr lang="en-CA" sz="3200" i="1" dirty="0">
                <a:solidFill>
                  <a:schemeClr val="accent5"/>
                </a:solidFill>
              </a:rPr>
              <a:t>conformance-testable </a:t>
            </a:r>
            <a:r>
              <a:rPr lang="en-CA" sz="3200" dirty="0"/>
              <a:t>architectural patterns.</a:t>
            </a:r>
            <a:br>
              <a:rPr lang="en-CA" sz="3200" dirty="0"/>
            </a:br>
            <a:r>
              <a:rPr lang="en-CA" sz="3200" dirty="0"/>
              <a:t>Data-informed decisions are based on </a:t>
            </a:r>
            <a:r>
              <a:rPr lang="en-CA" sz="3200" i="1" dirty="0">
                <a:solidFill>
                  <a:schemeClr val="accent5"/>
                </a:solidFill>
              </a:rPr>
              <a:t>credible</a:t>
            </a:r>
            <a:r>
              <a:rPr lang="en-CA" sz="3200" dirty="0"/>
              <a:t> global sources.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69BDBD-15D5-E189-CE43-967D125E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DC810-DBFB-BFEA-4E48-9B781676C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29269" y="4394387"/>
            <a:ext cx="3075239" cy="307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1B601-D34E-C136-D522-7FC734190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862" y="3337932"/>
            <a:ext cx="831779" cy="831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C8BDB-7121-1B77-E914-4F818018C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1536" y="3337932"/>
            <a:ext cx="942157" cy="831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8D3D2-E407-A463-2F0E-7829B5678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56" y="2912662"/>
            <a:ext cx="1234671" cy="1234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CBE3B-E4B8-05A5-11F8-8027C97D3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685" y="3676623"/>
            <a:ext cx="1213913" cy="438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CF7FA6-A3E7-117F-DDC4-C5C9AAE4A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743" y="3394136"/>
            <a:ext cx="744890" cy="7448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1B033B-CFF6-B984-7312-E423DDC25F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4156" y="3806803"/>
            <a:ext cx="1048029" cy="367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76BFE4-0CF6-18B7-88F5-067B44702C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4191" y="3352226"/>
            <a:ext cx="1039140" cy="865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D39CF4-CF58-4FE1-7837-00E174F8D4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6199" y="3327070"/>
            <a:ext cx="831779" cy="8317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D9864E-875A-D31E-C0AA-D4B8B20D0D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6889" y="3506596"/>
            <a:ext cx="1050415" cy="6324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0B16D-BBEC-2179-09D3-C8569F1D57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7248" y="3452859"/>
            <a:ext cx="1790635" cy="9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5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AB6D9D-D2C4-4982-95F7-98FE0958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540000"/>
            <a:ext cx="12494949" cy="13716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The Toolkit leverages a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generic infrastructure design </a:t>
            </a:r>
            <a:r>
              <a:rPr lang="en-CA" sz="3200" dirty="0">
                <a:latin typeface="+mn-lt"/>
              </a:rPr>
              <a:t>based on a small set of system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“actors” </a:t>
            </a:r>
            <a:r>
              <a:rPr lang="en-CA" sz="3200" dirty="0">
                <a:latin typeface="+mn-lt"/>
              </a:rPr>
              <a:t>executing standards-based, conformance-testable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transactions</a:t>
            </a:r>
            <a:r>
              <a:rPr lang="en-CA" sz="3200" dirty="0">
                <a:latin typeface="+mn-lt"/>
              </a:rPr>
              <a:t> with each other.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8C11C-CFC4-CBAB-8AA3-DE2A656B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18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73FD-E530-03E3-F78B-E1D590C4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48" y="2225301"/>
            <a:ext cx="9472412" cy="51754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3DAE065-0D56-7F16-B553-2EB24249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8000" y="2602632"/>
            <a:ext cx="307282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0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84C3D4-1C92-AF58-E5A8-CBF51236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200" y="2224800"/>
            <a:ext cx="9476932" cy="517790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AB6D9D-D2C4-4982-95F7-98FE0958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540000"/>
            <a:ext cx="12494949" cy="13716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Because the specifications are based on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widely-adopted standards</a:t>
            </a:r>
            <a:r>
              <a:rPr lang="en-CA" sz="3200" dirty="0">
                <a:latin typeface="+mn-lt"/>
              </a:rPr>
              <a:t>, there is a wide array of commercial and open-source options that can be leveraged as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ready-to-use building blocks</a:t>
            </a:r>
            <a:r>
              <a:rPr lang="en-CA" sz="3200" dirty="0">
                <a:latin typeface="+mn-lt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8C11C-CFC4-CBAB-8AA3-DE2A656B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AC59BAF-BF92-8020-E059-67C95E3F1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8000" y="2602632"/>
            <a:ext cx="482400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1A7F-9611-A00E-1017-EA7A2D66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841"/>
            <a:ext cx="12494949" cy="1371600"/>
          </a:xfrm>
          <a:prstGeom prst="rect">
            <a:avLst/>
          </a:prstGeom>
        </p:spPr>
        <p:txBody>
          <a:bodyPr/>
          <a:lstStyle/>
          <a:p>
            <a:r>
              <a:rPr lang="en-CA" sz="4800" b="1" dirty="0">
                <a:latin typeface="Andes Bold" panose="02000000000000000000" pitchFamily="2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763A6-DFE9-60DC-4155-A89B542A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80" y="2011644"/>
            <a:ext cx="13167360" cy="5431155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accent5"/>
                </a:solidFill>
                <a:latin typeface="+mn-lt"/>
              </a:rPr>
              <a:t>Why</a:t>
            </a:r>
            <a:r>
              <a:rPr lang="en-CA" sz="2800" b="1" dirty="0">
                <a:latin typeface="+mn-lt"/>
              </a:rPr>
              <a:t> is this Toolkit </a:t>
            </a:r>
            <a:r>
              <a:rPr lang="en-CA" sz="2800" b="1" dirty="0">
                <a:solidFill>
                  <a:schemeClr val="accent5"/>
                </a:solidFill>
                <a:latin typeface="+mn-lt"/>
              </a:rPr>
              <a:t>important</a:t>
            </a:r>
            <a:r>
              <a:rPr lang="en-CA" sz="2800" b="1" dirty="0">
                <a:latin typeface="+mn-lt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2800" b="1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accent5"/>
                </a:solidFill>
                <a:latin typeface="+mn-lt"/>
              </a:rPr>
              <a:t>What</a:t>
            </a:r>
            <a:r>
              <a:rPr lang="en-CA" sz="2800" b="1" dirty="0">
                <a:latin typeface="+mn-lt"/>
              </a:rPr>
              <a:t> is the overall </a:t>
            </a:r>
            <a:r>
              <a:rPr lang="en-CA" sz="2800" b="1" dirty="0">
                <a:solidFill>
                  <a:schemeClr val="accent5"/>
                </a:solidFill>
                <a:latin typeface="+mn-lt"/>
              </a:rPr>
              <a:t>process</a:t>
            </a:r>
            <a:r>
              <a:rPr lang="en-CA" sz="2800" b="1" dirty="0">
                <a:latin typeface="+mn-lt"/>
              </a:rPr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800" b="1" dirty="0">
                <a:latin typeface="+mn-lt"/>
              </a:rPr>
              <a:t>Who should be involved in the TWG… and why?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800" b="1" dirty="0">
                <a:latin typeface="+mn-lt"/>
              </a:rPr>
              <a:t>What template “tools” are leveraged… and when?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sz="2800" b="1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accent5"/>
                </a:solidFill>
                <a:latin typeface="+mn-lt"/>
              </a:rPr>
              <a:t>What</a:t>
            </a:r>
            <a:r>
              <a:rPr lang="en-CA" sz="2800" b="1" dirty="0">
                <a:latin typeface="+mn-lt"/>
              </a:rPr>
              <a:t> are the Toolkit’s </a:t>
            </a:r>
            <a:r>
              <a:rPr lang="en-CA" sz="2800" b="1" dirty="0">
                <a:solidFill>
                  <a:schemeClr val="accent5"/>
                </a:solidFill>
                <a:latin typeface="+mn-lt"/>
              </a:rPr>
              <a:t>outputs</a:t>
            </a:r>
            <a:r>
              <a:rPr lang="en-CA" sz="2800" b="1" dirty="0">
                <a:latin typeface="+mn-lt"/>
              </a:rPr>
              <a:t>… and how should we use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E3503-B461-852F-73F5-2983D45C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</a:t>
            </a:fld>
            <a:endParaRPr lang="en-CA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56BF97-E1EB-2250-3FFB-C186E2671BC0}"/>
              </a:ext>
            </a:extLst>
          </p:cNvPr>
          <p:cNvCxnSpPr/>
          <p:nvPr/>
        </p:nvCxnSpPr>
        <p:spPr>
          <a:xfrm>
            <a:off x="0" y="1235075"/>
            <a:ext cx="146304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00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AB6D9D-D2C4-4982-95F7-98FE0958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540000"/>
            <a:ext cx="12494949" cy="13716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Where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existing solutions</a:t>
            </a:r>
            <a:r>
              <a:rPr lang="en-CA" sz="3200" dirty="0">
                <a:latin typeface="+mn-lt"/>
              </a:rPr>
              <a:t> have already been widely deployed, we can leverage a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standards-based façade</a:t>
            </a:r>
            <a:r>
              <a:rPr lang="en-CA" sz="3200" dirty="0">
                <a:latin typeface="+mn-lt"/>
              </a:rPr>
              <a:t> to connect these into the infrastructure and give the project a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“running start”</a:t>
            </a:r>
            <a:r>
              <a:rPr lang="en-CA" sz="3200" dirty="0">
                <a:latin typeface="+mn-lt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8C11C-CFC4-CBAB-8AA3-DE2A656B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DC325-4970-2DF4-E204-A708EC431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48" y="2220655"/>
            <a:ext cx="9493514" cy="518204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E58DDE4-AAE4-0691-DC3B-144694ED3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8000" y="2602632"/>
            <a:ext cx="482400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18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AB6D9D-D2C4-4982-95F7-98FE0958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540000"/>
            <a:ext cx="12494949" cy="13716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Leveraging an innovative “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T-junction</a:t>
            </a:r>
            <a:r>
              <a:rPr lang="en-CA" sz="3200" dirty="0">
                <a:latin typeface="+mn-lt"/>
              </a:rPr>
              <a:t>” design – HIE transactions can </a:t>
            </a:r>
            <a:r>
              <a:rPr lang="en-CA" sz="3200" i="1" dirty="0">
                <a:solidFill>
                  <a:schemeClr val="accent5"/>
                </a:solidFill>
                <a:latin typeface="+mn-lt"/>
              </a:rPr>
              <a:t>directly drive companion processes</a:t>
            </a:r>
            <a:r>
              <a:rPr lang="en-CA" sz="3200" dirty="0">
                <a:latin typeface="+mn-lt"/>
              </a:rPr>
              <a:t> related to supply chain, financing, and health system management.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8C11C-CFC4-CBAB-8AA3-DE2A656B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21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88099-1BEC-EBBA-EED7-F2C2D025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48" y="2221200"/>
            <a:ext cx="9732969" cy="518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FA5C9CF-B79D-4C1B-C7B3-E59788720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8000" y="2602632"/>
            <a:ext cx="482400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7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2884AD-ADFD-3D66-7AA6-CA5EDABC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99A8C-9A93-A248-6D6E-1F5A14ECDF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000" y="540000"/>
            <a:ext cx="12968799" cy="1371600"/>
          </a:xfrm>
          <a:prstGeom prst="rect">
            <a:avLst/>
          </a:prstGeom>
        </p:spPr>
        <p:txBody>
          <a:bodyPr/>
          <a:lstStyle/>
          <a:p>
            <a:r>
              <a:rPr lang="en-CA" sz="3200" b="1" dirty="0"/>
              <a:t>The investment rationale leverages an </a:t>
            </a:r>
            <a:r>
              <a:rPr lang="en-CA" sz="3200" b="1" i="1" dirty="0">
                <a:solidFill>
                  <a:schemeClr val="accent5"/>
                </a:solidFill>
              </a:rPr>
              <a:t>activity-based budgeting</a:t>
            </a:r>
            <a:r>
              <a:rPr lang="en-CA" sz="3200" b="1" dirty="0"/>
              <a:t> approach. Cost-utility analyses (CUA) are used to develop a </a:t>
            </a:r>
            <a:r>
              <a:rPr lang="en-CA" sz="3200" b="1" i="1" dirty="0">
                <a:solidFill>
                  <a:schemeClr val="accent5"/>
                </a:solidFill>
              </a:rPr>
              <a:t>DALYs-per-Dollar ROI</a:t>
            </a:r>
            <a:r>
              <a:rPr lang="en-CA" sz="3200" b="1" dirty="0"/>
              <a:t> forecast over a </a:t>
            </a:r>
            <a:r>
              <a:rPr lang="en-CA" sz="3200" b="1" i="1" dirty="0">
                <a:solidFill>
                  <a:schemeClr val="accent5"/>
                </a:solidFill>
              </a:rPr>
              <a:t>10-year </a:t>
            </a:r>
            <a:r>
              <a:rPr lang="en-CA" sz="3200" b="1" dirty="0"/>
              <a:t>implementation planning horizon.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B11B8C-2A48-8342-0279-8CAA707E861A}"/>
              </a:ext>
            </a:extLst>
          </p:cNvPr>
          <p:cNvGrpSpPr/>
          <p:nvPr/>
        </p:nvGrpSpPr>
        <p:grpSpPr>
          <a:xfrm>
            <a:off x="5763645" y="5266928"/>
            <a:ext cx="2755886" cy="2093078"/>
            <a:chOff x="5947048" y="5934735"/>
            <a:chExt cx="2844316" cy="2160240"/>
          </a:xfrm>
        </p:grpSpPr>
        <p:pic>
          <p:nvPicPr>
            <p:cNvPr id="12" name="Graphic 11" descr="Upward trend with solid fill">
              <a:extLst>
                <a:ext uri="{FF2B5EF4-FFF2-40B4-BE49-F238E27FC236}">
                  <a16:creationId xmlns:a16="http://schemas.microsoft.com/office/drawing/2014/main" id="{0A18124B-E059-D090-9015-6033DD339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7048" y="5934735"/>
              <a:ext cx="2844316" cy="2160240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FD9112-5C1D-5E7D-CE76-1FFD2E7D1F5B}"/>
                </a:ext>
              </a:extLst>
            </p:cNvPr>
            <p:cNvCxnSpPr>
              <a:cxnSpLocks/>
            </p:cNvCxnSpPr>
            <p:nvPr/>
          </p:nvCxnSpPr>
          <p:spPr>
            <a:xfrm>
              <a:off x="5947048" y="7021299"/>
              <a:ext cx="2844316" cy="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A1AC009-1C87-6174-CC3F-D116289C3063}"/>
              </a:ext>
            </a:extLst>
          </p:cNvPr>
          <p:cNvSpPr txBox="1"/>
          <p:nvPr/>
        </p:nvSpPr>
        <p:spPr>
          <a:xfrm>
            <a:off x="7120493" y="7865718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i="1" dirty="0">
                <a:solidFill>
                  <a:schemeClr val="tx2"/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2A52B-1A51-CF85-F2A5-62308203D4DD}"/>
              </a:ext>
            </a:extLst>
          </p:cNvPr>
          <p:cNvSpPr txBox="1"/>
          <p:nvPr/>
        </p:nvSpPr>
        <p:spPr>
          <a:xfrm>
            <a:off x="5370984" y="6607745"/>
            <a:ext cx="554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i="1" dirty="0">
                <a:solidFill>
                  <a:schemeClr val="tx2"/>
                </a:solidFill>
              </a:rPr>
              <a:t>ROI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774737-1D1B-460F-E861-0B427BE72FC4}"/>
              </a:ext>
            </a:extLst>
          </p:cNvPr>
          <p:cNvGrpSpPr/>
          <p:nvPr/>
        </p:nvGrpSpPr>
        <p:grpSpPr>
          <a:xfrm>
            <a:off x="1376859" y="2221880"/>
            <a:ext cx="12453644" cy="3477096"/>
            <a:chOff x="1376859" y="2221880"/>
            <a:chExt cx="12453644" cy="3477096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DC4215DB-2CD2-DE4E-C476-C307F6C35484}"/>
                </a:ext>
              </a:extLst>
            </p:cNvPr>
            <p:cNvSpPr/>
            <p:nvPr/>
          </p:nvSpPr>
          <p:spPr>
            <a:xfrm>
              <a:off x="3327422" y="3822835"/>
              <a:ext cx="1473671" cy="64807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827F9D-7E09-937E-A222-9790C48A04D6}"/>
                </a:ext>
              </a:extLst>
            </p:cNvPr>
            <p:cNvSpPr txBox="1"/>
            <p:nvPr/>
          </p:nvSpPr>
          <p:spPr>
            <a:xfrm>
              <a:off x="1887127" y="3299192"/>
              <a:ext cx="83388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A" sz="10000" b="1" dirty="0">
                  <a:solidFill>
                    <a:schemeClr val="tx2"/>
                  </a:solidFill>
                </a:rPr>
                <a:t>$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356132F-911C-81F7-A499-F70EB5D0B22C}"/>
                </a:ext>
              </a:extLst>
            </p:cNvPr>
            <p:cNvSpPr/>
            <p:nvPr/>
          </p:nvSpPr>
          <p:spPr>
            <a:xfrm>
              <a:off x="9615001" y="3822835"/>
              <a:ext cx="1473671" cy="64807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2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5402DE-174A-64C6-CEE6-6106D7F0F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1807322" y="3431997"/>
              <a:ext cx="1630313" cy="15329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EC841A-FE84-3C9B-58F4-7681E803C8E2}"/>
                </a:ext>
              </a:extLst>
            </p:cNvPr>
            <p:cNvSpPr txBox="1"/>
            <p:nvPr/>
          </p:nvSpPr>
          <p:spPr>
            <a:xfrm>
              <a:off x="1376859" y="5113705"/>
              <a:ext cx="18544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b="1" dirty="0">
                  <a:solidFill>
                    <a:schemeClr val="tx2"/>
                  </a:solidFill>
                </a:rPr>
                <a:t>Money 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BD3408-C10D-5255-FCB3-26CD94324E16}"/>
                </a:ext>
              </a:extLst>
            </p:cNvPr>
            <p:cNvSpPr txBox="1"/>
            <p:nvPr/>
          </p:nvSpPr>
          <p:spPr>
            <a:xfrm>
              <a:off x="11414457" y="5114201"/>
              <a:ext cx="24160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b="1" dirty="0">
                  <a:solidFill>
                    <a:schemeClr val="accent1"/>
                  </a:solidFill>
                </a:rPr>
                <a:t>Health OUT</a:t>
              </a:r>
            </a:p>
          </p:txBody>
        </p:sp>
        <p:pic>
          <p:nvPicPr>
            <p:cNvPr id="17" name="Graphic 16" descr="Gears with solid fill">
              <a:extLst>
                <a:ext uri="{FF2B5EF4-FFF2-40B4-BE49-F238E27FC236}">
                  <a16:creationId xmlns:a16="http://schemas.microsoft.com/office/drawing/2014/main" id="{59E1E77B-43F7-CB5F-09F1-ADAC45A93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13608" y="2221880"/>
              <a:ext cx="3138042" cy="3138042"/>
            </a:xfrm>
            <a:prstGeom prst="rect">
              <a:avLst/>
            </a:prstGeom>
          </p:spPr>
        </p:pic>
        <p:pic>
          <p:nvPicPr>
            <p:cNvPr id="18" name="Graphic 17" descr="Gears with solid fill">
              <a:extLst>
                <a:ext uri="{FF2B5EF4-FFF2-40B4-BE49-F238E27FC236}">
                  <a16:creationId xmlns:a16="http://schemas.microsoft.com/office/drawing/2014/main" id="{424E75D7-D58E-D6CC-F505-40AFEFB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85208" y="2545074"/>
              <a:ext cx="3138042" cy="3138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624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oud 15">
            <a:extLst>
              <a:ext uri="{FF2B5EF4-FFF2-40B4-BE49-F238E27FC236}">
                <a16:creationId xmlns:a16="http://schemas.microsoft.com/office/drawing/2014/main" id="{9A7DB4FA-ABBA-47DF-3441-220BED577B68}"/>
              </a:ext>
            </a:extLst>
          </p:cNvPr>
          <p:cNvSpPr/>
          <p:nvPr/>
        </p:nvSpPr>
        <p:spPr>
          <a:xfrm>
            <a:off x="3498776" y="2170584"/>
            <a:ext cx="7280563" cy="4464496"/>
          </a:xfrm>
          <a:prstGeom prst="cloud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5CFABC-7495-F24F-70F0-70FDC7EC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6063-62F1-ED02-2078-66566DD76A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000" y="540000"/>
            <a:ext cx="13501360" cy="1371600"/>
          </a:xfrm>
          <a:prstGeom prst="rect">
            <a:avLst/>
          </a:prstGeom>
        </p:spPr>
        <p:txBody>
          <a:bodyPr/>
          <a:lstStyle/>
          <a:p>
            <a:r>
              <a:rPr lang="en-CA" sz="3200" b="1" dirty="0"/>
              <a:t>Importantly, the investment rationale is predicated on </a:t>
            </a:r>
            <a:r>
              <a:rPr lang="en-CA" sz="3200" b="1" i="1" dirty="0">
                <a:solidFill>
                  <a:schemeClr val="accent5"/>
                </a:solidFill>
              </a:rPr>
              <a:t>whole-population</a:t>
            </a:r>
            <a:r>
              <a:rPr lang="en-CA" sz="3200" b="1" dirty="0"/>
              <a:t> impacts. This means the Toolkit has a </a:t>
            </a:r>
            <a:r>
              <a:rPr lang="en-CA" sz="3200" b="1" i="1" dirty="0">
                <a:solidFill>
                  <a:schemeClr val="accent5"/>
                </a:solidFill>
              </a:rPr>
              <a:t>whole-health-system scope</a:t>
            </a:r>
            <a:r>
              <a:rPr lang="en-CA" sz="3200" b="1" dirty="0"/>
              <a:t> including both </a:t>
            </a:r>
            <a:r>
              <a:rPr lang="en-CA" sz="3200" b="1" i="1" dirty="0">
                <a:solidFill>
                  <a:schemeClr val="accent5"/>
                </a:solidFill>
              </a:rPr>
              <a:t>private </a:t>
            </a:r>
            <a:r>
              <a:rPr lang="en-CA" sz="3200" b="1" i="1" u="sng" dirty="0">
                <a:solidFill>
                  <a:schemeClr val="accent5"/>
                </a:solidFill>
              </a:rPr>
              <a:t>and</a:t>
            </a:r>
            <a:r>
              <a:rPr lang="en-CA" sz="3200" b="1" i="1" dirty="0">
                <a:solidFill>
                  <a:schemeClr val="accent5"/>
                </a:solidFill>
              </a:rPr>
              <a:t> public sector </a:t>
            </a:r>
            <a:r>
              <a:rPr lang="en-CA" sz="3200" b="1" dirty="0"/>
              <a:t>care delivery.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EBCB1A-4B23-BADC-F761-245D41F44A1F}"/>
              </a:ext>
            </a:extLst>
          </p:cNvPr>
          <p:cNvSpPr txBox="1"/>
          <p:nvPr/>
        </p:nvSpPr>
        <p:spPr>
          <a:xfrm>
            <a:off x="1122512" y="6655209"/>
            <a:ext cx="11953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u="sng" dirty="0">
                <a:solidFill>
                  <a:schemeClr val="tx2"/>
                </a:solidFill>
              </a:rPr>
              <a:t>All</a:t>
            </a:r>
            <a:r>
              <a:rPr lang="en-CA" sz="2400" dirty="0">
                <a:solidFill>
                  <a:schemeClr val="tx2"/>
                </a:solidFill>
              </a:rPr>
              <a:t> care providers will connect to the national digital health data sharing infrastructure. A patient’s data will follow them </a:t>
            </a:r>
            <a:r>
              <a:rPr lang="en-CA" sz="2400" b="1" i="1" dirty="0">
                <a:solidFill>
                  <a:schemeClr val="tx2"/>
                </a:solidFill>
              </a:rPr>
              <a:t>whenever</a:t>
            </a:r>
            <a:r>
              <a:rPr lang="en-CA" sz="2400" dirty="0">
                <a:solidFill>
                  <a:schemeClr val="tx2"/>
                </a:solidFill>
              </a:rPr>
              <a:t> and </a:t>
            </a:r>
            <a:r>
              <a:rPr lang="en-CA" sz="2400" b="1" i="1" dirty="0">
                <a:solidFill>
                  <a:schemeClr val="tx2"/>
                </a:solidFill>
              </a:rPr>
              <a:t>wherever</a:t>
            </a:r>
            <a:r>
              <a:rPr lang="en-CA" sz="2400" dirty="0">
                <a:solidFill>
                  <a:schemeClr val="tx2"/>
                </a:solidFill>
              </a:rPr>
              <a:t> they receive care.</a:t>
            </a:r>
          </a:p>
        </p:txBody>
      </p:sp>
      <p:pic>
        <p:nvPicPr>
          <p:cNvPr id="12" name="Picture 11" descr="A yellow circle with a white ambulance&#10;&#10;Description automatically generated">
            <a:extLst>
              <a:ext uri="{FF2B5EF4-FFF2-40B4-BE49-F238E27FC236}">
                <a16:creationId xmlns:a16="http://schemas.microsoft.com/office/drawing/2014/main" id="{F27509F3-5D72-5196-9345-CC088B37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76" y="4894404"/>
            <a:ext cx="745477" cy="745477"/>
          </a:xfrm>
          <a:prstGeom prst="rect">
            <a:avLst/>
          </a:prstGeom>
        </p:spPr>
      </p:pic>
      <p:pic>
        <p:nvPicPr>
          <p:cNvPr id="14" name="Picture 13" descr="A red circle with a white cross in the center&#10;&#10;Description automatically generated">
            <a:extLst>
              <a:ext uri="{FF2B5EF4-FFF2-40B4-BE49-F238E27FC236}">
                <a16:creationId xmlns:a16="http://schemas.microsoft.com/office/drawing/2014/main" id="{19B71B5D-DD19-8014-4ECE-1C800F2DB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23" y="5504928"/>
            <a:ext cx="745477" cy="745477"/>
          </a:xfrm>
          <a:prstGeom prst="rect">
            <a:avLst/>
          </a:prstGeom>
        </p:spPr>
      </p:pic>
      <p:pic>
        <p:nvPicPr>
          <p:cNvPr id="18" name="Picture 17" descr="A logo on a circle&#10;&#10;Description automatically generated">
            <a:extLst>
              <a:ext uri="{FF2B5EF4-FFF2-40B4-BE49-F238E27FC236}">
                <a16:creationId xmlns:a16="http://schemas.microsoft.com/office/drawing/2014/main" id="{C2BDA36A-E27C-76B1-9809-3FD81164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98" y="4829047"/>
            <a:ext cx="745477" cy="745477"/>
          </a:xfrm>
          <a:prstGeom prst="rect">
            <a:avLst/>
          </a:prstGeom>
        </p:spPr>
      </p:pic>
      <p:pic>
        <p:nvPicPr>
          <p:cNvPr id="20" name="Picture 19" descr="A green circle with a white cross&#10;&#10;Description automatically generated">
            <a:extLst>
              <a:ext uri="{FF2B5EF4-FFF2-40B4-BE49-F238E27FC236}">
                <a16:creationId xmlns:a16="http://schemas.microsoft.com/office/drawing/2014/main" id="{B09379D2-C6A0-ADA6-74B8-F68C06AF1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90" y="2232657"/>
            <a:ext cx="745477" cy="745477"/>
          </a:xfrm>
          <a:prstGeom prst="rect">
            <a:avLst/>
          </a:prstGeom>
        </p:spPr>
      </p:pic>
      <p:pic>
        <p:nvPicPr>
          <p:cNvPr id="22" name="Picture 21" descr="A white and blue circle with a microscope&#10;&#10;Description automatically generated">
            <a:extLst>
              <a:ext uri="{FF2B5EF4-FFF2-40B4-BE49-F238E27FC236}">
                <a16:creationId xmlns:a16="http://schemas.microsoft.com/office/drawing/2014/main" id="{7FC80902-C4CC-427D-7BBB-5556542691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91" y="2881413"/>
            <a:ext cx="745477" cy="745477"/>
          </a:xfrm>
          <a:prstGeom prst="rect">
            <a:avLst/>
          </a:prstGeom>
        </p:spPr>
      </p:pic>
      <p:pic>
        <p:nvPicPr>
          <p:cNvPr id="24" name="Picture 23" descr="A blue and white symbol on a blue circle&#10;&#10;Description automatically generated">
            <a:extLst>
              <a:ext uri="{FF2B5EF4-FFF2-40B4-BE49-F238E27FC236}">
                <a16:creationId xmlns:a16="http://schemas.microsoft.com/office/drawing/2014/main" id="{7D7426F8-9896-0BC9-4D29-7CE389446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99" y="5965731"/>
            <a:ext cx="745477" cy="745477"/>
          </a:xfrm>
          <a:prstGeom prst="rect">
            <a:avLst/>
          </a:prstGeom>
        </p:spPr>
      </p:pic>
      <p:pic>
        <p:nvPicPr>
          <p:cNvPr id="26" name="Picture 25" descr="A purple circle with a stethoscope&#10;&#10;Description automatically generated">
            <a:extLst>
              <a:ext uri="{FF2B5EF4-FFF2-40B4-BE49-F238E27FC236}">
                <a16:creationId xmlns:a16="http://schemas.microsoft.com/office/drawing/2014/main" id="{2FE70840-5222-875A-F8B9-7ED744428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67" y="5741305"/>
            <a:ext cx="745477" cy="745477"/>
          </a:xfrm>
          <a:prstGeom prst="rect">
            <a:avLst/>
          </a:prstGeom>
        </p:spPr>
      </p:pic>
      <p:pic>
        <p:nvPicPr>
          <p:cNvPr id="28" name="Picture 27" descr="A purple circle with a white needle&#10;&#10;Description automatically generated">
            <a:extLst>
              <a:ext uri="{FF2B5EF4-FFF2-40B4-BE49-F238E27FC236}">
                <a16:creationId xmlns:a16="http://schemas.microsoft.com/office/drawing/2014/main" id="{190EE10A-AEC9-DF33-C7A4-1DC2B78AE9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97" y="2545074"/>
            <a:ext cx="745477" cy="7454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52CDE5-B6BA-5E24-215D-BEBD02342D84}"/>
              </a:ext>
            </a:extLst>
          </p:cNvPr>
          <p:cNvGrpSpPr/>
          <p:nvPr/>
        </p:nvGrpSpPr>
        <p:grpSpPr>
          <a:xfrm>
            <a:off x="1376859" y="2221880"/>
            <a:ext cx="12453644" cy="3477096"/>
            <a:chOff x="1376859" y="2221880"/>
            <a:chExt cx="12453644" cy="3477096"/>
          </a:xfrm>
        </p:grpSpPr>
        <p:sp>
          <p:nvSpPr>
            <p:cNvPr id="13" name="Arrow: Right 5">
              <a:extLst>
                <a:ext uri="{FF2B5EF4-FFF2-40B4-BE49-F238E27FC236}">
                  <a16:creationId xmlns:a16="http://schemas.microsoft.com/office/drawing/2014/main" id="{8FFC56F0-BFDE-A3B6-84A1-E9FAFD6DD64C}"/>
                </a:ext>
              </a:extLst>
            </p:cNvPr>
            <p:cNvSpPr/>
            <p:nvPr/>
          </p:nvSpPr>
          <p:spPr>
            <a:xfrm>
              <a:off x="3327422" y="3822835"/>
              <a:ext cx="1473671" cy="64807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7BA137-47CF-E051-256A-F929FE59C37C}"/>
                </a:ext>
              </a:extLst>
            </p:cNvPr>
            <p:cNvSpPr txBox="1"/>
            <p:nvPr/>
          </p:nvSpPr>
          <p:spPr>
            <a:xfrm>
              <a:off x="1887127" y="3299192"/>
              <a:ext cx="83388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A" sz="10000" b="1" dirty="0">
                  <a:solidFill>
                    <a:schemeClr val="tx2"/>
                  </a:solidFill>
                </a:rPr>
                <a:t>$</a:t>
              </a:r>
            </a:p>
          </p:txBody>
        </p:sp>
        <p:sp>
          <p:nvSpPr>
            <p:cNvPr id="19" name="Arrow: Right 7">
              <a:extLst>
                <a:ext uri="{FF2B5EF4-FFF2-40B4-BE49-F238E27FC236}">
                  <a16:creationId xmlns:a16="http://schemas.microsoft.com/office/drawing/2014/main" id="{D54D3502-2C15-34A8-1E35-E940F6A4C8D4}"/>
                </a:ext>
              </a:extLst>
            </p:cNvPr>
            <p:cNvSpPr/>
            <p:nvPr/>
          </p:nvSpPr>
          <p:spPr>
            <a:xfrm>
              <a:off x="9615001" y="3822835"/>
              <a:ext cx="1473671" cy="64807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2"/>
                </a:solidFill>
              </a:endParaRPr>
            </a:p>
          </p:txBody>
        </p:sp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5C3A9B6C-BA88-FA8D-F119-80D580B1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1807322" y="3431997"/>
              <a:ext cx="1630313" cy="15329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260238-41BC-B79C-17A2-7CFCE6822B5E}"/>
                </a:ext>
              </a:extLst>
            </p:cNvPr>
            <p:cNvSpPr txBox="1"/>
            <p:nvPr/>
          </p:nvSpPr>
          <p:spPr>
            <a:xfrm>
              <a:off x="1376859" y="5113705"/>
              <a:ext cx="18544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b="1" dirty="0">
                  <a:solidFill>
                    <a:schemeClr val="tx2"/>
                  </a:solidFill>
                </a:rPr>
                <a:t>Money IN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6537E5-4125-B6C8-1F05-59B900A44D9F}"/>
                </a:ext>
              </a:extLst>
            </p:cNvPr>
            <p:cNvSpPr txBox="1"/>
            <p:nvPr/>
          </p:nvSpPr>
          <p:spPr>
            <a:xfrm>
              <a:off x="11414457" y="5114201"/>
              <a:ext cx="24160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b="1" dirty="0">
                  <a:solidFill>
                    <a:schemeClr val="accent1"/>
                  </a:solidFill>
                </a:rPr>
                <a:t>Health OUT</a:t>
              </a:r>
            </a:p>
          </p:txBody>
        </p:sp>
        <p:pic>
          <p:nvPicPr>
            <p:cNvPr id="27" name="Graphic 26" descr="Gears with solid fill">
              <a:extLst>
                <a:ext uri="{FF2B5EF4-FFF2-40B4-BE49-F238E27FC236}">
                  <a16:creationId xmlns:a16="http://schemas.microsoft.com/office/drawing/2014/main" id="{50A5A955-C133-B63D-D7FE-06637CB16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13608" y="2221880"/>
              <a:ext cx="3138042" cy="3138042"/>
            </a:xfrm>
            <a:prstGeom prst="rect">
              <a:avLst/>
            </a:prstGeom>
          </p:spPr>
        </p:pic>
        <p:pic>
          <p:nvPicPr>
            <p:cNvPr id="29" name="Graphic 28" descr="Gears with solid fill">
              <a:extLst>
                <a:ext uri="{FF2B5EF4-FFF2-40B4-BE49-F238E27FC236}">
                  <a16:creationId xmlns:a16="http://schemas.microsoft.com/office/drawing/2014/main" id="{998115F3-1741-60B5-4C11-3444CE5F7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85208" y="2545074"/>
              <a:ext cx="3138042" cy="3138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619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2884AD-ADFD-3D66-7AA6-CA5EDABC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99A8C-9A93-A248-6D6E-1F5A14ECDF5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000" y="540000"/>
            <a:ext cx="12495213" cy="1371600"/>
          </a:xfrm>
          <a:prstGeom prst="rect">
            <a:avLst/>
          </a:prstGeom>
        </p:spPr>
        <p:txBody>
          <a:bodyPr/>
          <a:lstStyle/>
          <a:p>
            <a:r>
              <a:rPr lang="en-CA" sz="3200" b="1" dirty="0"/>
              <a:t>This is a </a:t>
            </a:r>
            <a:r>
              <a:rPr lang="en-CA" sz="3200" b="1" i="1" dirty="0">
                <a:solidFill>
                  <a:schemeClr val="accent5"/>
                </a:solidFill>
              </a:rPr>
              <a:t>platform</a:t>
            </a:r>
            <a:r>
              <a:rPr lang="en-CA" sz="3200" b="1" dirty="0"/>
              <a:t> approach. OECD countries typically spend </a:t>
            </a:r>
            <a:r>
              <a:rPr lang="en-CA" sz="3200" b="1" i="1" dirty="0">
                <a:solidFill>
                  <a:schemeClr val="accent5"/>
                </a:solidFill>
              </a:rPr>
              <a:t>2-5% of T.H.E.</a:t>
            </a:r>
            <a:r>
              <a:rPr lang="en-CA" sz="3200" b="1" dirty="0"/>
              <a:t> on digital health. The investment rationale illustrates </a:t>
            </a:r>
            <a:r>
              <a:rPr lang="en-CA" sz="3200" b="1" i="1" dirty="0">
                <a:solidFill>
                  <a:schemeClr val="accent5"/>
                </a:solidFill>
              </a:rPr>
              <a:t>systemic health gains</a:t>
            </a:r>
            <a:r>
              <a:rPr lang="en-CA" sz="3200" b="1" dirty="0"/>
              <a:t> from a </a:t>
            </a:r>
            <a:r>
              <a:rPr lang="en-CA" sz="3200" b="1" i="1" dirty="0">
                <a:solidFill>
                  <a:schemeClr val="accent5"/>
                </a:solidFill>
              </a:rPr>
              <a:t>system-wide </a:t>
            </a:r>
            <a:r>
              <a:rPr lang="en-CA" sz="3200" b="1" dirty="0"/>
              <a:t>digital health implementation.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5D65FD-5E93-85B2-66EA-111C80BB2360}"/>
              </a:ext>
            </a:extLst>
          </p:cNvPr>
          <p:cNvSpPr txBox="1"/>
          <p:nvPr/>
        </p:nvSpPr>
        <p:spPr>
          <a:xfrm>
            <a:off x="763148" y="3724853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4000" b="1" dirty="0">
                <a:solidFill>
                  <a:schemeClr val="accent2"/>
                </a:solidFill>
              </a:rPr>
              <a:t>$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697E45-19F9-A578-FC8E-80F6A9CE9F2A}"/>
              </a:ext>
            </a:extLst>
          </p:cNvPr>
          <p:cNvSpPr txBox="1"/>
          <p:nvPr/>
        </p:nvSpPr>
        <p:spPr>
          <a:xfrm>
            <a:off x="1148168" y="3372885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8000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31249B23-2B07-7D6B-19AB-1847AB0DD2A3}"/>
              </a:ext>
            </a:extLst>
          </p:cNvPr>
          <p:cNvSpPr/>
          <p:nvPr/>
        </p:nvSpPr>
        <p:spPr>
          <a:xfrm>
            <a:off x="474440" y="3263188"/>
            <a:ext cx="2263271" cy="157169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8A430D92-941C-DF14-8DC3-BE075C4B965F}"/>
              </a:ext>
            </a:extLst>
          </p:cNvPr>
          <p:cNvSpPr/>
          <p:nvPr/>
        </p:nvSpPr>
        <p:spPr>
          <a:xfrm>
            <a:off x="12406454" y="2531047"/>
            <a:ext cx="432048" cy="576064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4D64A-25F8-480C-CF5C-51E60A6C5283}"/>
              </a:ext>
            </a:extLst>
          </p:cNvPr>
          <p:cNvSpPr txBox="1"/>
          <p:nvPr/>
        </p:nvSpPr>
        <p:spPr>
          <a:xfrm>
            <a:off x="3498776" y="5590811"/>
            <a:ext cx="76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tx2"/>
                </a:solidFill>
              </a:rPr>
              <a:t>System-wide investments are </a:t>
            </a:r>
            <a:r>
              <a:rPr lang="en-CA" sz="2400" b="1" dirty="0">
                <a:solidFill>
                  <a:schemeClr val="tx2"/>
                </a:solidFill>
              </a:rPr>
              <a:t>big</a:t>
            </a:r>
            <a:r>
              <a:rPr lang="en-CA" sz="2400" dirty="0">
                <a:solidFill>
                  <a:schemeClr val="tx2"/>
                </a:solidFill>
              </a:rPr>
              <a:t> investments.</a:t>
            </a:r>
          </a:p>
          <a:p>
            <a:pPr algn="ctr"/>
            <a:r>
              <a:rPr lang="en-CA" sz="2400" b="1" dirty="0">
                <a:solidFill>
                  <a:schemeClr val="tx2"/>
                </a:solidFill>
              </a:rPr>
              <a:t>1%</a:t>
            </a:r>
            <a:r>
              <a:rPr lang="en-CA" sz="2400" dirty="0">
                <a:solidFill>
                  <a:schemeClr val="tx2"/>
                </a:solidFill>
              </a:rPr>
              <a:t> of a billion-dollar T.H.E. is </a:t>
            </a:r>
            <a:r>
              <a:rPr lang="en-CA" sz="2400" b="1" dirty="0">
                <a:solidFill>
                  <a:schemeClr val="tx2"/>
                </a:solidFill>
              </a:rPr>
              <a:t>$10M</a:t>
            </a:r>
            <a:r>
              <a:rPr lang="en-CA" sz="2400" dirty="0">
                <a:solidFill>
                  <a:schemeClr val="tx2"/>
                </a:solidFill>
              </a:rPr>
              <a:t> per year.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F1614-AABC-DFB3-E6C0-9B3E61132290}"/>
              </a:ext>
            </a:extLst>
          </p:cNvPr>
          <p:cNvGrpSpPr/>
          <p:nvPr/>
        </p:nvGrpSpPr>
        <p:grpSpPr>
          <a:xfrm>
            <a:off x="1376859" y="2221880"/>
            <a:ext cx="12453644" cy="3477096"/>
            <a:chOff x="1376859" y="2221880"/>
            <a:chExt cx="12453644" cy="3477096"/>
          </a:xfrm>
        </p:grpSpPr>
        <p:sp>
          <p:nvSpPr>
            <p:cNvPr id="9" name="Arrow: Right 5">
              <a:extLst>
                <a:ext uri="{FF2B5EF4-FFF2-40B4-BE49-F238E27FC236}">
                  <a16:creationId xmlns:a16="http://schemas.microsoft.com/office/drawing/2014/main" id="{98923B94-136C-6F93-7433-C95A6982B03F}"/>
                </a:ext>
              </a:extLst>
            </p:cNvPr>
            <p:cNvSpPr/>
            <p:nvPr/>
          </p:nvSpPr>
          <p:spPr>
            <a:xfrm>
              <a:off x="3327422" y="3822835"/>
              <a:ext cx="1473671" cy="64807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2CFE31-AAD5-5FE2-5A86-63A45FBB1A87}"/>
                </a:ext>
              </a:extLst>
            </p:cNvPr>
            <p:cNvSpPr txBox="1"/>
            <p:nvPr/>
          </p:nvSpPr>
          <p:spPr>
            <a:xfrm>
              <a:off x="1887127" y="3299192"/>
              <a:ext cx="833883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A" sz="10000" b="1" dirty="0">
                  <a:solidFill>
                    <a:schemeClr val="tx2"/>
                  </a:solidFill>
                </a:rPr>
                <a:t>$</a:t>
              </a:r>
            </a:p>
          </p:txBody>
        </p:sp>
        <p:sp>
          <p:nvSpPr>
            <p:cNvPr id="12" name="Arrow: Right 7">
              <a:extLst>
                <a:ext uri="{FF2B5EF4-FFF2-40B4-BE49-F238E27FC236}">
                  <a16:creationId xmlns:a16="http://schemas.microsoft.com/office/drawing/2014/main" id="{3D060BB4-3E84-01FC-D896-BB2B94AF3E9C}"/>
                </a:ext>
              </a:extLst>
            </p:cNvPr>
            <p:cNvSpPr/>
            <p:nvPr/>
          </p:nvSpPr>
          <p:spPr>
            <a:xfrm>
              <a:off x="9615001" y="3822835"/>
              <a:ext cx="1473671" cy="64807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2"/>
                </a:solidFill>
              </a:endParaRPr>
            </a:p>
          </p:txBody>
        </p:sp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1AB733C7-6FD1-E84E-48B1-9241AA32C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1807322" y="3431997"/>
              <a:ext cx="1630313" cy="153298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3630F6-0BAD-8732-ECC8-E60BF1AA32C2}"/>
                </a:ext>
              </a:extLst>
            </p:cNvPr>
            <p:cNvSpPr txBox="1"/>
            <p:nvPr/>
          </p:nvSpPr>
          <p:spPr>
            <a:xfrm>
              <a:off x="1376859" y="5113705"/>
              <a:ext cx="18544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b="1" dirty="0">
                  <a:solidFill>
                    <a:schemeClr val="tx2"/>
                  </a:solidFill>
                </a:rPr>
                <a:t>Money IN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91C665-714E-8228-5EEF-00FE986A2603}"/>
                </a:ext>
              </a:extLst>
            </p:cNvPr>
            <p:cNvSpPr txBox="1"/>
            <p:nvPr/>
          </p:nvSpPr>
          <p:spPr>
            <a:xfrm>
              <a:off x="11414457" y="5114201"/>
              <a:ext cx="24160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b="1" dirty="0">
                  <a:solidFill>
                    <a:schemeClr val="accent1"/>
                  </a:solidFill>
                </a:rPr>
                <a:t>Health OUT</a:t>
              </a:r>
            </a:p>
          </p:txBody>
        </p:sp>
        <p:pic>
          <p:nvPicPr>
            <p:cNvPr id="23" name="Graphic 22" descr="Gears with solid fill">
              <a:extLst>
                <a:ext uri="{FF2B5EF4-FFF2-40B4-BE49-F238E27FC236}">
                  <a16:creationId xmlns:a16="http://schemas.microsoft.com/office/drawing/2014/main" id="{AF16D310-6664-D311-0D6C-E7CDE7E0C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3608" y="2221880"/>
              <a:ext cx="3138042" cy="3138042"/>
            </a:xfrm>
            <a:prstGeom prst="rect">
              <a:avLst/>
            </a:prstGeom>
          </p:spPr>
        </p:pic>
        <p:pic>
          <p:nvPicPr>
            <p:cNvPr id="24" name="Graphic 23" descr="Gears with solid fill">
              <a:extLst>
                <a:ext uri="{FF2B5EF4-FFF2-40B4-BE49-F238E27FC236}">
                  <a16:creationId xmlns:a16="http://schemas.microsoft.com/office/drawing/2014/main" id="{4CDC98F8-BCB3-D4A4-D3AE-54109A7D2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85208" y="2545074"/>
              <a:ext cx="3138042" cy="3138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121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B7ADB-4F6B-6D54-A34F-1114604EE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A44E08-20D3-B4DA-95F4-50B74905A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 POINTS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F206C-DEC1-60D0-7466-36C484361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00" y="1980000"/>
            <a:ext cx="12607880" cy="5431155"/>
          </a:xfrm>
        </p:spPr>
        <p:txBody>
          <a:bodyPr/>
          <a:lstStyle/>
          <a:p>
            <a:pPr marL="457200" indent="-457200" algn="l">
              <a:buSzPct val="75000"/>
              <a:buFont typeface="Arial" panose="020B0604020202020204" pitchFamily="34" charset="0"/>
              <a:buChar char="•"/>
            </a:pPr>
            <a:r>
              <a:rPr lang="en-CA" sz="2800" b="1" dirty="0"/>
              <a:t>It is expected that the Toolkit will be leveraged by a </a:t>
            </a:r>
            <a:r>
              <a:rPr lang="en-CA" sz="2800" b="1" i="1" dirty="0">
                <a:solidFill>
                  <a:schemeClr val="accent5"/>
                </a:solidFill>
              </a:rPr>
              <a:t>multi-stakeholder TWG </a:t>
            </a:r>
            <a:r>
              <a:rPr lang="en-CA" sz="2800" b="1" dirty="0"/>
              <a:t>over a</a:t>
            </a:r>
            <a:r>
              <a:rPr lang="en-CA" sz="2800" b="1" dirty="0">
                <a:solidFill>
                  <a:srgbClr val="C00000"/>
                </a:solidFill>
              </a:rPr>
              <a:t> </a:t>
            </a:r>
            <a:r>
              <a:rPr lang="en-CA" sz="2800" b="1" i="1" dirty="0">
                <a:solidFill>
                  <a:schemeClr val="accent5"/>
                </a:solidFill>
              </a:rPr>
              <a:t>short-duration </a:t>
            </a:r>
            <a:r>
              <a:rPr lang="en-CA" sz="2800" b="1" dirty="0"/>
              <a:t>project.</a:t>
            </a:r>
          </a:p>
          <a:p>
            <a:pPr marL="457200" indent="-457200" algn="l">
              <a:buSzPct val="75000"/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C00000"/>
              </a:solidFill>
            </a:endParaRPr>
          </a:p>
          <a:p>
            <a:pPr marL="457200" indent="-457200"/>
            <a:r>
              <a:rPr lang="en-CA" sz="2800" b="1" dirty="0"/>
              <a:t>The TWG will </a:t>
            </a:r>
            <a:r>
              <a:rPr lang="en-CA" sz="2800" b="1" i="1" dirty="0">
                <a:solidFill>
                  <a:schemeClr val="accent5"/>
                </a:solidFill>
              </a:rPr>
              <a:t>align tactics </a:t>
            </a:r>
            <a:r>
              <a:rPr lang="en-CA" sz="2800" b="1" dirty="0"/>
              <a:t>to existing digital health and health system </a:t>
            </a:r>
            <a:r>
              <a:rPr lang="en-CA" sz="2800" b="1" i="1" dirty="0">
                <a:solidFill>
                  <a:schemeClr val="accent5"/>
                </a:solidFill>
              </a:rPr>
              <a:t>strategies</a:t>
            </a:r>
            <a:r>
              <a:rPr lang="en-CA" sz="2800" b="1" dirty="0"/>
              <a:t>. An </a:t>
            </a:r>
            <a:r>
              <a:rPr lang="en-CA" sz="2800" b="1" i="1" dirty="0">
                <a:solidFill>
                  <a:schemeClr val="accent5"/>
                </a:solidFill>
              </a:rPr>
              <a:t>implementable, conformance-testable</a:t>
            </a:r>
            <a:r>
              <a:rPr lang="en-CA" sz="2800" b="1" dirty="0">
                <a:solidFill>
                  <a:srgbClr val="C00000"/>
                </a:solidFill>
              </a:rPr>
              <a:t> </a:t>
            </a:r>
            <a:r>
              <a:rPr lang="en-CA" sz="2800" b="1" dirty="0"/>
              <a:t>digital health </a:t>
            </a:r>
            <a:r>
              <a:rPr lang="en-CA" sz="2800" b="1" i="1" dirty="0">
                <a:solidFill>
                  <a:schemeClr val="accent5"/>
                </a:solidFill>
              </a:rPr>
              <a:t>specification</a:t>
            </a:r>
            <a:r>
              <a:rPr lang="en-CA" sz="2800" b="1" dirty="0">
                <a:solidFill>
                  <a:srgbClr val="C00000"/>
                </a:solidFill>
              </a:rPr>
              <a:t> </a:t>
            </a:r>
            <a:r>
              <a:rPr lang="en-CA" sz="2800" b="1" dirty="0"/>
              <a:t>will be developed that is based on the current context.</a:t>
            </a:r>
          </a:p>
          <a:p>
            <a:pPr marL="457200" indent="-457200" algn="l">
              <a:buSzPct val="75000"/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C00000"/>
              </a:solidFill>
            </a:endParaRPr>
          </a:p>
          <a:p>
            <a:pPr marL="457200" indent="-457200"/>
            <a:r>
              <a:rPr lang="en-CA" sz="2800" b="1" dirty="0"/>
              <a:t>International</a:t>
            </a:r>
            <a:r>
              <a:rPr lang="en-CA" sz="2800" b="1" dirty="0">
                <a:solidFill>
                  <a:srgbClr val="C00000"/>
                </a:solidFill>
              </a:rPr>
              <a:t> </a:t>
            </a:r>
            <a:r>
              <a:rPr lang="en-CA" sz="2800" b="1" i="1" dirty="0">
                <a:solidFill>
                  <a:schemeClr val="accent5"/>
                </a:solidFill>
              </a:rPr>
              <a:t>best practices </a:t>
            </a:r>
            <a:r>
              <a:rPr lang="en-CA" sz="2800" b="1" dirty="0"/>
              <a:t>will be leveraged wherever possible to </a:t>
            </a:r>
            <a:r>
              <a:rPr lang="en-CA" sz="2800" b="1" i="1" dirty="0">
                <a:solidFill>
                  <a:schemeClr val="accent5"/>
                </a:solidFill>
              </a:rPr>
              <a:t>mitigate implementation risk</a:t>
            </a:r>
            <a:r>
              <a:rPr lang="en-CA" sz="2800" b="1" dirty="0"/>
              <a:t>.</a:t>
            </a:r>
          </a:p>
          <a:p>
            <a:pPr marL="457200" indent="-457200"/>
            <a:endParaRPr lang="en-CA" sz="2000" b="1" dirty="0"/>
          </a:p>
          <a:p>
            <a:pPr marL="457200" indent="-457200"/>
            <a:r>
              <a:rPr lang="en-CA" sz="2800" b="1" dirty="0"/>
              <a:t> The investment rationale will develop a </a:t>
            </a:r>
            <a:r>
              <a:rPr lang="en-CA" sz="2800" b="1" i="1" dirty="0">
                <a:solidFill>
                  <a:schemeClr val="accent5"/>
                </a:solidFill>
              </a:rPr>
              <a:t>DALYs-per-Dollar ROI </a:t>
            </a:r>
            <a:r>
              <a:rPr lang="en-CA" sz="2800" b="1" dirty="0"/>
              <a:t>metric over a</a:t>
            </a:r>
            <a:r>
              <a:rPr lang="en-CA" sz="2800" b="1" dirty="0">
                <a:solidFill>
                  <a:srgbClr val="C00000"/>
                </a:solidFill>
              </a:rPr>
              <a:t> </a:t>
            </a:r>
            <a:r>
              <a:rPr lang="en-CA" sz="2800" b="1" i="1" dirty="0">
                <a:solidFill>
                  <a:schemeClr val="accent5"/>
                </a:solidFill>
              </a:rPr>
              <a:t>10-year </a:t>
            </a:r>
            <a:r>
              <a:rPr lang="en-CA" sz="2800" b="1" dirty="0"/>
              <a:t>planning horizon.</a:t>
            </a:r>
          </a:p>
          <a:p>
            <a:pPr marL="457200" indent="-457200" algn="l">
              <a:buSzPct val="75000"/>
              <a:buFont typeface="Arial" panose="020B0604020202020204" pitchFamily="34" charset="0"/>
              <a:buChar char="•"/>
            </a:pPr>
            <a:endParaRPr lang="en-CA" sz="28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C0C895-C68A-E7A7-4DB4-A430E69C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25</a:t>
            </a:fld>
            <a:endParaRPr lang="en-CA"/>
          </a:p>
        </p:txBody>
      </p:sp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FC2598B9-9EB7-A913-57E8-418AB5477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5280" y="2983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7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31A71-D6BA-C0B2-A0B1-27D18DDB1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FD753-3E7B-6950-E733-80EB0CA1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26</a:t>
            </a:fld>
            <a:endParaRPr lang="en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B24AAC-919C-A02A-9C65-CA64F6E04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3432" y="2123139"/>
            <a:ext cx="4129523" cy="559206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9CA853F-B5B5-0374-7806-60418825F573}"/>
              </a:ext>
            </a:extLst>
          </p:cNvPr>
          <p:cNvSpPr txBox="1">
            <a:spLocks/>
          </p:cNvSpPr>
          <p:nvPr/>
        </p:nvSpPr>
        <p:spPr>
          <a:xfrm>
            <a:off x="834480" y="1954560"/>
            <a:ext cx="13167360" cy="5431155"/>
          </a:xfrm>
          <a:prstGeom prst="rect">
            <a:avLst/>
          </a:prstGeom>
        </p:spPr>
        <p:txBody>
          <a:bodyPr/>
          <a:lstStyle>
            <a:lvl1pPr marL="548640" indent="-548640" algn="l" defTabSz="1463040" rtl="0" eaLnBrk="1" latinLnBrk="0" hangingPunct="1">
              <a:spcBef>
                <a:spcPct val="20000"/>
              </a:spcBef>
              <a:buSzPct val="75000"/>
              <a:buFont typeface="Wingdings" pitchFamily="2" charset="2"/>
              <a:buChar char="q"/>
              <a:defRPr sz="45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1188720" indent="-457200" algn="l" defTabSz="146304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8288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25603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329184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sz="4800" b="1" dirty="0">
                <a:latin typeface="+mn-lt"/>
              </a:rPr>
              <a:t>What</a:t>
            </a:r>
            <a:r>
              <a:rPr lang="en-CA" sz="4800" dirty="0">
                <a:latin typeface="+mn-lt"/>
              </a:rPr>
              <a:t> will be the project </a:t>
            </a:r>
            <a:r>
              <a:rPr lang="en-CA" sz="4800" b="1" dirty="0">
                <a:latin typeface="+mn-lt"/>
              </a:rPr>
              <a:t>outputs</a:t>
            </a:r>
            <a:r>
              <a:rPr lang="en-CA" sz="4800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1928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een world map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5BBE9DC-E837-954B-0329-A85DF6953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6" y="2725816"/>
            <a:ext cx="3888432" cy="16404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8F4E6-109F-FF92-9037-561E6D9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27</a:t>
            </a:fld>
            <a:endParaRPr lang="en-CA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F025ACD-69ED-DACE-B88D-FB3AAC9E8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3242" y="4881765"/>
            <a:ext cx="2044700" cy="2743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0809AA-9330-F481-9CE6-23218FDAF0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000" y="540000"/>
            <a:ext cx="12495213" cy="1371600"/>
          </a:xfrm>
          <a:prstGeom prst="rect">
            <a:avLst/>
          </a:prstGeom>
        </p:spPr>
        <p:txBody>
          <a:bodyPr/>
          <a:lstStyle/>
          <a:p>
            <a:r>
              <a:rPr lang="en-CA" sz="3200" b="1" dirty="0">
                <a:latin typeface="+mn-lt"/>
              </a:rPr>
              <a:t>The key project outputs will be a </a:t>
            </a:r>
            <a:r>
              <a:rPr lang="en-CA" sz="3200" b="1" i="1" dirty="0">
                <a:solidFill>
                  <a:schemeClr val="accent5"/>
                </a:solidFill>
                <a:latin typeface="+mn-lt"/>
              </a:rPr>
              <a:t>contextual analysis</a:t>
            </a:r>
            <a:r>
              <a:rPr lang="en-CA" sz="3200" b="1" dirty="0">
                <a:latin typeface="+mn-lt"/>
              </a:rPr>
              <a:t>, </a:t>
            </a:r>
            <a:br>
              <a:rPr lang="en-CA" sz="3200" b="1" dirty="0">
                <a:latin typeface="+mn-lt"/>
              </a:rPr>
            </a:br>
            <a:r>
              <a:rPr lang="en-CA" sz="3200" b="1" dirty="0">
                <a:latin typeface="+mn-lt"/>
              </a:rPr>
              <a:t>a conformance-testable, implementable, </a:t>
            </a:r>
            <a:r>
              <a:rPr lang="en-CA" sz="3200" b="1" i="1" dirty="0">
                <a:solidFill>
                  <a:schemeClr val="accent5"/>
                </a:solidFill>
                <a:latin typeface="+mn-lt"/>
              </a:rPr>
              <a:t>digital health design specification</a:t>
            </a:r>
            <a:r>
              <a:rPr lang="en-CA" sz="3200" b="1" dirty="0">
                <a:latin typeface="+mn-lt"/>
              </a:rPr>
              <a:t>, and a 10-year </a:t>
            </a:r>
            <a:r>
              <a:rPr lang="en-CA" sz="3200" b="1" i="1" dirty="0">
                <a:solidFill>
                  <a:schemeClr val="accent5"/>
                </a:solidFill>
                <a:latin typeface="+mn-lt"/>
              </a:rPr>
              <a:t>investment rationale </a:t>
            </a:r>
            <a:r>
              <a:rPr lang="en-CA" sz="3200" b="1" dirty="0">
                <a:latin typeface="+mn-lt"/>
              </a:rPr>
              <a:t>based on a notional implementation plan.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4085382-6B73-2861-8BE9-F425E9D32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flipH="1">
            <a:off x="7789645" y="5118408"/>
            <a:ext cx="1836455" cy="25355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4DD132-14AA-96BE-BDE3-6BC4326A8C6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07"/>
          <a:stretch/>
        </p:blipFill>
        <p:spPr bwMode="auto">
          <a:xfrm>
            <a:off x="5351733" y="5630543"/>
            <a:ext cx="1842347" cy="175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6F40A4-2176-4DD8-A5E0-3342DA4BB8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059" y="4366248"/>
            <a:ext cx="3240355" cy="124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756E13-F053-1E00-6582-2A92D4F9B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3863" y="4976271"/>
            <a:ext cx="2115953" cy="15354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D2713C5-A1C5-2808-1718-3073A0985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351" y="4232294"/>
            <a:ext cx="3896128" cy="60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4354569-BC2C-6AC2-23F1-33B39916B2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9446" y="3151838"/>
            <a:ext cx="3727478" cy="850405"/>
          </a:xfrm>
          <a:prstGeom prst="rect">
            <a:avLst/>
          </a:prstGeom>
        </p:spPr>
      </p:pic>
      <p:pic>
        <p:nvPicPr>
          <p:cNvPr id="42" name="Picture 41" descr="A red circle with a white cross in the center&#10;&#10;Description automatically generated with low confidence">
            <a:extLst>
              <a:ext uri="{FF2B5EF4-FFF2-40B4-BE49-F238E27FC236}">
                <a16:creationId xmlns:a16="http://schemas.microsoft.com/office/drawing/2014/main" id="{CA706197-4133-7CC6-491B-0060279B08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43" y="4308265"/>
            <a:ext cx="464328" cy="464328"/>
          </a:xfrm>
          <a:prstGeom prst="rect">
            <a:avLst/>
          </a:prstGeom>
        </p:spPr>
      </p:pic>
      <p:pic>
        <p:nvPicPr>
          <p:cNvPr id="44" name="Picture 43" descr="A picture containing symbol, circle, logo, font&#10;&#10;Description automatically generated">
            <a:extLst>
              <a:ext uri="{FF2B5EF4-FFF2-40B4-BE49-F238E27FC236}">
                <a16:creationId xmlns:a16="http://schemas.microsoft.com/office/drawing/2014/main" id="{69E0A5B4-1267-7F17-6F5D-CBD2192633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48" y="4308265"/>
            <a:ext cx="464328" cy="464328"/>
          </a:xfrm>
          <a:prstGeom prst="rect">
            <a:avLst/>
          </a:prstGeom>
        </p:spPr>
      </p:pic>
      <p:pic>
        <p:nvPicPr>
          <p:cNvPr id="48" name="Picture 47" descr="A picture containing cartoon, graphics, clipart&#10;&#10;Description automatically generated">
            <a:extLst>
              <a:ext uri="{FF2B5EF4-FFF2-40B4-BE49-F238E27FC236}">
                <a16:creationId xmlns:a16="http://schemas.microsoft.com/office/drawing/2014/main" id="{F402B94F-0472-76B7-6B28-DBCB844B15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58" y="4308265"/>
            <a:ext cx="464328" cy="464328"/>
          </a:xfrm>
          <a:prstGeom prst="rect">
            <a:avLst/>
          </a:prstGeom>
        </p:spPr>
      </p:pic>
      <p:pic>
        <p:nvPicPr>
          <p:cNvPr id="50" name="Picture 49" descr="A picture containing logo, symbol, graphics, clipart&#10;&#10;Description automatically generated">
            <a:extLst>
              <a:ext uri="{FF2B5EF4-FFF2-40B4-BE49-F238E27FC236}">
                <a16:creationId xmlns:a16="http://schemas.microsoft.com/office/drawing/2014/main" id="{1B0EFB29-30E8-3E68-A4B0-D7C996B704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461" y="4308265"/>
            <a:ext cx="464328" cy="464328"/>
          </a:xfrm>
          <a:prstGeom prst="rect">
            <a:avLst/>
          </a:prstGeom>
        </p:spPr>
      </p:pic>
      <p:pic>
        <p:nvPicPr>
          <p:cNvPr id="52" name="Picture 51" descr="A purple circle with a stethoscope&#10;&#10;Description automatically generated">
            <a:extLst>
              <a:ext uri="{FF2B5EF4-FFF2-40B4-BE49-F238E27FC236}">
                <a16:creationId xmlns:a16="http://schemas.microsoft.com/office/drawing/2014/main" id="{ADF6E94D-24A4-8930-CC71-E2261FA141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53" y="4308265"/>
            <a:ext cx="464328" cy="464328"/>
          </a:xfrm>
          <a:prstGeom prst="rect">
            <a:avLst/>
          </a:prstGeom>
        </p:spPr>
      </p:pic>
      <p:pic>
        <p:nvPicPr>
          <p:cNvPr id="54" name="Picture 53" descr="A picture containing graphics, circle, purple, violet&#10;&#10;Description automatically generated">
            <a:extLst>
              <a:ext uri="{FF2B5EF4-FFF2-40B4-BE49-F238E27FC236}">
                <a16:creationId xmlns:a16="http://schemas.microsoft.com/office/drawing/2014/main" id="{C7FDC146-8B67-2390-9832-DA7BC3DCD9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38" y="4308265"/>
            <a:ext cx="464328" cy="464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E3959-A7CB-0CAD-075C-277D54B48D0E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42722" y="6328560"/>
            <a:ext cx="1098608" cy="1098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CD890-665F-2C80-29A9-118E4AE9E66D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53844" y="6328560"/>
            <a:ext cx="1098608" cy="109860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DD877D0-A3A0-D308-3A1C-8592AEB8ACEA}"/>
              </a:ext>
            </a:extLst>
          </p:cNvPr>
          <p:cNvSpPr/>
          <p:nvPr/>
        </p:nvSpPr>
        <p:spPr>
          <a:xfrm>
            <a:off x="9331766" y="5101207"/>
            <a:ext cx="916195" cy="61181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9A9B887-434A-D086-8A52-7BF437FA2E69}"/>
              </a:ext>
            </a:extLst>
          </p:cNvPr>
          <p:cNvSpPr/>
          <p:nvPr/>
        </p:nvSpPr>
        <p:spPr>
          <a:xfrm>
            <a:off x="4310773" y="5101207"/>
            <a:ext cx="916195" cy="61181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17DDE-CD98-DABF-451D-624E3062A5E0}"/>
              </a:ext>
            </a:extLst>
          </p:cNvPr>
          <p:cNvCxnSpPr>
            <a:cxnSpLocks/>
          </p:cNvCxnSpPr>
          <p:nvPr/>
        </p:nvCxnSpPr>
        <p:spPr>
          <a:xfrm>
            <a:off x="4722912" y="2474185"/>
            <a:ext cx="0" cy="50969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22636A-05B2-F4D6-B23B-D0771CFE0ED7}"/>
              </a:ext>
            </a:extLst>
          </p:cNvPr>
          <p:cNvCxnSpPr>
            <a:cxnSpLocks/>
          </p:cNvCxnSpPr>
          <p:nvPr/>
        </p:nvCxnSpPr>
        <p:spPr>
          <a:xfrm>
            <a:off x="9691464" y="2474185"/>
            <a:ext cx="0" cy="50969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22194A8F-26DC-BE61-EB58-BC651ED3EE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r="5598"/>
          <a:stretch/>
        </p:blipFill>
        <p:spPr>
          <a:xfrm>
            <a:off x="11880199" y="5069420"/>
            <a:ext cx="2750200" cy="2566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2D215D-02DF-106C-1C3F-C57B46DDAA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14606" y="3578286"/>
            <a:ext cx="484989" cy="4849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34BA00-7F05-A62C-31B3-65EC2F9C3CE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09879" y="3569813"/>
            <a:ext cx="549348" cy="484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BDA6A-B757-9D50-FCB5-D1D4C36E8F7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46240" y="2725506"/>
            <a:ext cx="719905" cy="719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10824-1659-1FE1-7C1C-D6C01243ED2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37516" y="3157388"/>
            <a:ext cx="707802" cy="2554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BF772A-1D76-26AE-9398-F5940B0E964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63361" y="3002778"/>
            <a:ext cx="434326" cy="4343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5946C8-2521-1DB5-FB54-45F2B37C904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98800" y="3258097"/>
            <a:ext cx="611079" cy="2142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D29A6C-67F4-6F6C-6FD0-653D54E69B2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61266" y="3011340"/>
            <a:ext cx="605896" cy="504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1F8135-BBA5-3D61-AA07-4547BBA0162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43798" y="3569814"/>
            <a:ext cx="484989" cy="4849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D4DDD7-8F30-53EA-8E07-C59009CC23F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53248" y="3666639"/>
            <a:ext cx="612471" cy="3687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16FFA8-3F44-118D-2348-ACBE7026F48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312110" y="3569813"/>
            <a:ext cx="1044074" cy="5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6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7D0053-4771-127B-383B-76262E68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15C4E-D3A7-C7EA-2720-377827C4F3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001" y="540000"/>
            <a:ext cx="11671776" cy="1371600"/>
          </a:xfrm>
          <a:prstGeom prst="rect">
            <a:avLst/>
          </a:prstGeom>
        </p:spPr>
        <p:txBody>
          <a:bodyPr/>
          <a:lstStyle/>
          <a:p>
            <a:r>
              <a:rPr lang="en-CA" sz="3200" b="1" dirty="0"/>
              <a:t>Based on the contextual analysis, recommendations related to </a:t>
            </a:r>
            <a:r>
              <a:rPr lang="en-CA" sz="3200" b="1" i="1" dirty="0">
                <a:solidFill>
                  <a:schemeClr val="accent5"/>
                </a:solidFill>
              </a:rPr>
              <a:t>governance</a:t>
            </a:r>
            <a:r>
              <a:rPr lang="en-CA" sz="3200" b="1" dirty="0"/>
              <a:t> and relevant </a:t>
            </a:r>
            <a:r>
              <a:rPr lang="en-CA" sz="3200" b="1" i="1" dirty="0">
                <a:solidFill>
                  <a:schemeClr val="accent5"/>
                </a:solidFill>
              </a:rPr>
              <a:t>legal frameworks </a:t>
            </a:r>
            <a:r>
              <a:rPr lang="en-CA" sz="3200" b="1" dirty="0"/>
              <a:t>(consent, privacy, etc.) will also be documented.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54B1-2529-4422-B149-848E6D12CA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487" y="2656389"/>
            <a:ext cx="4287416" cy="249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0716F-2D00-4A59-6427-5A8F0DDD37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50" y="3178696"/>
            <a:ext cx="4197331" cy="1279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031DC-269C-E5F4-9B62-6854AF9CC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512" y="2904921"/>
            <a:ext cx="4023084" cy="2419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1047769-CE34-89D0-226D-BAE052804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8146" y="4714258"/>
            <a:ext cx="2125463" cy="29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65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7D0053-4771-127B-383B-76262E68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15C4E-D3A7-C7EA-2720-377827C4F3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000" y="540000"/>
            <a:ext cx="10735671" cy="1371600"/>
          </a:xfrm>
          <a:prstGeom prst="rect">
            <a:avLst/>
          </a:prstGeom>
        </p:spPr>
        <p:txBody>
          <a:bodyPr/>
          <a:lstStyle/>
          <a:p>
            <a:r>
              <a:rPr lang="en-CA" sz="3200" b="1" dirty="0"/>
              <a:t>Digital health </a:t>
            </a:r>
            <a:r>
              <a:rPr lang="en-CA" sz="3200" b="1" i="1" dirty="0">
                <a:solidFill>
                  <a:schemeClr val="accent5"/>
                </a:solidFill>
              </a:rPr>
              <a:t>capacity-building</a:t>
            </a:r>
            <a:r>
              <a:rPr lang="en-CA" sz="3200" b="1" dirty="0"/>
              <a:t> is also a focus.</a:t>
            </a:r>
            <a:br>
              <a:rPr lang="en-CA" sz="3200" b="1" dirty="0"/>
            </a:br>
            <a:r>
              <a:rPr lang="en-CA" sz="3200" b="1" dirty="0"/>
              <a:t>A budget is developed in the Investment Rationale to </a:t>
            </a:r>
            <a:r>
              <a:rPr lang="en-CA" sz="3200" b="1" i="1" dirty="0">
                <a:solidFill>
                  <a:schemeClr val="accent5"/>
                </a:solidFill>
              </a:rPr>
              <a:t>educate and train</a:t>
            </a:r>
            <a:r>
              <a:rPr lang="en-CA" sz="3200" b="1" dirty="0"/>
              <a:t> our healthcare workforce. </a:t>
            </a:r>
          </a:p>
        </p:txBody>
      </p:sp>
      <p:pic>
        <p:nvPicPr>
          <p:cNvPr id="13" name="Graphic 12" descr="Classroom with solid fill">
            <a:extLst>
              <a:ext uri="{FF2B5EF4-FFF2-40B4-BE49-F238E27FC236}">
                <a16:creationId xmlns:a16="http://schemas.microsoft.com/office/drawing/2014/main" id="{A4735CCE-5160-D512-E233-154D425D3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981" y="2492125"/>
            <a:ext cx="1766691" cy="17666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6C77A5C-CD76-C6E4-7FC3-1F941DF2D70B}"/>
              </a:ext>
            </a:extLst>
          </p:cNvPr>
          <p:cNvGrpSpPr/>
          <p:nvPr/>
        </p:nvGrpSpPr>
        <p:grpSpPr>
          <a:xfrm>
            <a:off x="8971384" y="2352097"/>
            <a:ext cx="3624398" cy="1697838"/>
            <a:chOff x="3751928" y="4976384"/>
            <a:chExt cx="4656919" cy="2181519"/>
          </a:xfrm>
        </p:grpSpPr>
        <p:pic>
          <p:nvPicPr>
            <p:cNvPr id="9" name="Graphic 8" descr="Schoolhouse outline">
              <a:extLst>
                <a:ext uri="{FF2B5EF4-FFF2-40B4-BE49-F238E27FC236}">
                  <a16:creationId xmlns:a16="http://schemas.microsoft.com/office/drawing/2014/main" id="{2B531F23-5180-127C-426B-707A9AE47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51928" y="4976384"/>
              <a:ext cx="2181519" cy="2181519"/>
            </a:xfrm>
            <a:prstGeom prst="rect">
              <a:avLst/>
            </a:prstGeom>
          </p:spPr>
        </p:pic>
        <p:pic>
          <p:nvPicPr>
            <p:cNvPr id="11" name="Graphic 10" descr="Graduation cap with solid fill">
              <a:extLst>
                <a:ext uri="{FF2B5EF4-FFF2-40B4-BE49-F238E27FC236}">
                  <a16:creationId xmlns:a16="http://schemas.microsoft.com/office/drawing/2014/main" id="{0DEE367F-AD18-7E2F-BD7E-6823621B3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00089" y="5749785"/>
              <a:ext cx="1154502" cy="1154502"/>
            </a:xfrm>
            <a:prstGeom prst="rect">
              <a:avLst/>
            </a:prstGeom>
          </p:spPr>
        </p:pic>
        <p:pic>
          <p:nvPicPr>
            <p:cNvPr id="15" name="Graphic 14" descr="Diploma roll with solid fill">
              <a:extLst>
                <a:ext uri="{FF2B5EF4-FFF2-40B4-BE49-F238E27FC236}">
                  <a16:creationId xmlns:a16="http://schemas.microsoft.com/office/drawing/2014/main" id="{A7EE10F8-A0A9-A5EB-63DE-A1DB75CD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54591" y="5749785"/>
              <a:ext cx="1354256" cy="135425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8191A3-1F61-9770-3CE3-653F1D0C9959}"/>
              </a:ext>
            </a:extLst>
          </p:cNvPr>
          <p:cNvGrpSpPr/>
          <p:nvPr/>
        </p:nvGrpSpPr>
        <p:grpSpPr>
          <a:xfrm>
            <a:off x="4686747" y="2495079"/>
            <a:ext cx="2402116" cy="1619721"/>
            <a:chOff x="6912576" y="2463756"/>
            <a:chExt cx="4084976" cy="2754455"/>
          </a:xfrm>
        </p:grpSpPr>
        <p:sp>
          <p:nvSpPr>
            <p:cNvPr id="18" name="Arrow: Curved Right 17">
              <a:extLst>
                <a:ext uri="{FF2B5EF4-FFF2-40B4-BE49-F238E27FC236}">
                  <a16:creationId xmlns:a16="http://schemas.microsoft.com/office/drawing/2014/main" id="{CC546610-0343-2BC5-2D1D-B509323FD79C}"/>
                </a:ext>
              </a:extLst>
            </p:cNvPr>
            <p:cNvSpPr/>
            <p:nvPr/>
          </p:nvSpPr>
          <p:spPr>
            <a:xfrm>
              <a:off x="6912576" y="2630945"/>
              <a:ext cx="1714299" cy="2587266"/>
            </a:xfrm>
            <a:prstGeom prst="curvedRightArrow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2"/>
                </a:solidFill>
              </a:endParaRPr>
            </a:p>
          </p:txBody>
        </p:sp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BDF366B3-A4A0-416B-8677-A7579FD15729}"/>
                </a:ext>
              </a:extLst>
            </p:cNvPr>
            <p:cNvSpPr/>
            <p:nvPr/>
          </p:nvSpPr>
          <p:spPr>
            <a:xfrm rot="10800000">
              <a:off x="9403432" y="2463756"/>
              <a:ext cx="1594120" cy="2587266"/>
            </a:xfrm>
            <a:prstGeom prst="curvedRightArrow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2"/>
                </a:solidFill>
              </a:endParaRPr>
            </a:p>
          </p:txBody>
        </p:sp>
        <p:pic>
          <p:nvPicPr>
            <p:cNvPr id="17" name="Graphic 16" descr="Group outline">
              <a:extLst>
                <a:ext uri="{FF2B5EF4-FFF2-40B4-BE49-F238E27FC236}">
                  <a16:creationId xmlns:a16="http://schemas.microsoft.com/office/drawing/2014/main" id="{D98C3DAE-0740-B698-BD4C-80DB082B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07288" y="2949405"/>
              <a:ext cx="1813467" cy="181346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D82580-0848-DE2C-3D73-54B07BB40652}"/>
              </a:ext>
            </a:extLst>
          </p:cNvPr>
          <p:cNvSpPr txBox="1"/>
          <p:nvPr/>
        </p:nvSpPr>
        <p:spPr>
          <a:xfrm>
            <a:off x="868383" y="4174517"/>
            <a:ext cx="2831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Initial education in “data use”.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894D1F-5DB5-3130-A121-6F38A46DB40F}"/>
              </a:ext>
            </a:extLst>
          </p:cNvPr>
          <p:cNvSpPr txBox="1"/>
          <p:nvPr/>
        </p:nvSpPr>
        <p:spPr>
          <a:xfrm>
            <a:off x="5299314" y="4203754"/>
            <a:ext cx="2828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Annual “refresher” courses.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99658E-7A32-7D4F-EA4E-1261A463CBB0}"/>
              </a:ext>
            </a:extLst>
          </p:cNvPr>
          <p:cNvSpPr txBox="1"/>
          <p:nvPr/>
        </p:nvSpPr>
        <p:spPr>
          <a:xfrm>
            <a:off x="9115400" y="4174517"/>
            <a:ext cx="5131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Establishment and operation of health informatics degree-granting programmes.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A1BA3A9-B0A6-BA9B-05C0-8BBA563618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2812759" y="5122912"/>
            <a:ext cx="1804083" cy="25175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7E3DD0-8DE5-D555-E58A-06BDAC3156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flipH="1">
            <a:off x="12022945" y="5161591"/>
            <a:ext cx="1897812" cy="256698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D8BA236-BFCF-24B7-600C-F991F0E611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 flipH="1">
            <a:off x="7167301" y="5242360"/>
            <a:ext cx="1804083" cy="24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3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8B811-D9EF-CBE7-14C2-454843E1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C4829A-D0F1-D122-F179-BCB742376C29}"/>
              </a:ext>
            </a:extLst>
          </p:cNvPr>
          <p:cNvSpPr txBox="1">
            <a:spLocks/>
          </p:cNvSpPr>
          <p:nvPr/>
        </p:nvSpPr>
        <p:spPr>
          <a:xfrm>
            <a:off x="834480" y="1954560"/>
            <a:ext cx="13167360" cy="5431155"/>
          </a:xfrm>
          <a:prstGeom prst="rect">
            <a:avLst/>
          </a:prstGeom>
        </p:spPr>
        <p:txBody>
          <a:bodyPr/>
          <a:lstStyle>
            <a:lvl1pPr marL="548640" indent="-548640" algn="l" defTabSz="1463040" rtl="0" eaLnBrk="1" latinLnBrk="0" hangingPunct="1">
              <a:spcBef>
                <a:spcPct val="20000"/>
              </a:spcBef>
              <a:buSzPct val="75000"/>
              <a:buFont typeface="Wingdings" pitchFamily="2" charset="2"/>
              <a:buChar char="q"/>
              <a:defRPr sz="45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1188720" indent="-457200" algn="l" defTabSz="146304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8288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25603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329184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sz="4800" b="1" dirty="0">
                <a:latin typeface="+mn-lt"/>
              </a:rPr>
              <a:t>Why</a:t>
            </a:r>
            <a:r>
              <a:rPr lang="en-CA" sz="4800" dirty="0">
                <a:latin typeface="+mn-lt"/>
              </a:rPr>
              <a:t> is this Toolkit </a:t>
            </a:r>
            <a:r>
              <a:rPr lang="en-CA" sz="4800" b="1" dirty="0">
                <a:latin typeface="+mn-lt"/>
              </a:rPr>
              <a:t>important</a:t>
            </a:r>
            <a:r>
              <a:rPr lang="en-CA" sz="4800" dirty="0">
                <a:latin typeface="+mn-lt"/>
              </a:rPr>
              <a:t>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0CB8FD-17BC-8AD9-D770-A97C1C593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5360" y="909860"/>
            <a:ext cx="4787974" cy="67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90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36824E-9C55-6D0D-84BC-03B5A104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639E9-2431-1C04-2E99-F8CF9C4618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000" y="540000"/>
            <a:ext cx="12495213" cy="1371600"/>
          </a:xfrm>
          <a:prstGeom prst="rect">
            <a:avLst/>
          </a:prstGeom>
        </p:spPr>
        <p:txBody>
          <a:bodyPr/>
          <a:lstStyle/>
          <a:p>
            <a:r>
              <a:rPr lang="en-CA" sz="3200" b="1" dirty="0"/>
              <a:t>The blueprint artefact resulting from the Toolkit process will include chapters on each of these relevant sections, plus appendices. An </a:t>
            </a:r>
            <a:r>
              <a:rPr lang="en-CA" sz="3200" b="1" i="1" dirty="0">
                <a:solidFill>
                  <a:schemeClr val="accent5"/>
                </a:solidFill>
              </a:rPr>
              <a:t>example Table of Contents</a:t>
            </a:r>
            <a:r>
              <a:rPr lang="en-CA" sz="3200" b="1" dirty="0"/>
              <a:t> is shown below.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3234F-B7AD-AE8C-ED9F-29C28184CAD7}"/>
              </a:ext>
            </a:extLst>
          </p:cNvPr>
          <p:cNvSpPr txBox="1"/>
          <p:nvPr/>
        </p:nvSpPr>
        <p:spPr>
          <a:xfrm>
            <a:off x="828000" y="2602632"/>
            <a:ext cx="119122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3888" indent="-623888" algn="l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</a:rPr>
              <a:t>Introduction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</a:rPr>
              <a:t>National Burden of Disease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</a:rPr>
              <a:t>National Health &amp; Digital Health Strategies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</a:rPr>
              <a:t>Components of a “Buildable” Health Information Exchange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</a:rPr>
              <a:t>Digital Health Landscape and Quick-win Opportunities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</a:rPr>
              <a:t>Governing the National HIE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</a:rPr>
              <a:t>HRH Capacity Building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</a:rPr>
              <a:t>Appendix: Example Use Case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</a:rPr>
              <a:t>Appendix: 10-year Roadmap &amp; Associated Investment Rationale</a:t>
            </a:r>
          </a:p>
        </p:txBody>
      </p:sp>
    </p:spTree>
    <p:extLst>
      <p:ext uri="{BB962C8B-B14F-4D97-AF65-F5344CB8AC3E}">
        <p14:creationId xmlns:p14="http://schemas.microsoft.com/office/powerpoint/2010/main" val="1534961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E2AEB-E9BC-FD01-6D7B-086337D5E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3015DC-65FF-E8E2-18EF-DF9E8D05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 POINTS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28F4D-9449-B67F-3622-0B2309FF7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00" y="1980000"/>
            <a:ext cx="12391856" cy="5431155"/>
          </a:xfrm>
        </p:spPr>
        <p:txBody>
          <a:bodyPr/>
          <a:lstStyle/>
          <a:p>
            <a:pPr>
              <a:lnSpc>
                <a:spcPts val="3280"/>
              </a:lnSpc>
            </a:pPr>
            <a:r>
              <a:rPr lang="en-CA" sz="2400" b="1" dirty="0"/>
              <a:t>The project outputs will be </a:t>
            </a:r>
            <a:r>
              <a:rPr lang="en-CA" sz="2400" b="1" i="1" dirty="0">
                <a:solidFill>
                  <a:schemeClr val="accent5"/>
                </a:solidFill>
              </a:rPr>
              <a:t>actionable</a:t>
            </a:r>
            <a:r>
              <a:rPr lang="en-CA" sz="2400" b="1" dirty="0">
                <a:solidFill>
                  <a:srgbClr val="C00000"/>
                </a:solidFill>
              </a:rPr>
              <a:t> </a:t>
            </a:r>
            <a:r>
              <a:rPr lang="en-CA" sz="2400" b="1" dirty="0"/>
              <a:t>artefacts.</a:t>
            </a:r>
          </a:p>
          <a:p>
            <a:pPr>
              <a:lnSpc>
                <a:spcPts val="3280"/>
              </a:lnSpc>
            </a:pPr>
            <a:r>
              <a:rPr lang="en-CA" sz="2400" b="1" dirty="0"/>
              <a:t>The</a:t>
            </a:r>
            <a:r>
              <a:rPr lang="en-CA" sz="2400" b="1" dirty="0">
                <a:solidFill>
                  <a:srgbClr val="C00000"/>
                </a:solidFill>
              </a:rPr>
              <a:t> </a:t>
            </a:r>
            <a:r>
              <a:rPr lang="en-CA" sz="2400" b="1" i="1" dirty="0">
                <a:solidFill>
                  <a:schemeClr val="accent5"/>
                </a:solidFill>
              </a:rPr>
              <a:t>contextual analysis</a:t>
            </a:r>
            <a:r>
              <a:rPr lang="en-CA" sz="2400" b="1" dirty="0">
                <a:solidFill>
                  <a:srgbClr val="C00000"/>
                </a:solidFill>
              </a:rPr>
              <a:t> </a:t>
            </a:r>
            <a:r>
              <a:rPr lang="en-CA" sz="2400" b="1" dirty="0"/>
              <a:t>will align digital health tactics and designs to current strategies, deployments, and (where applicable) global best practices.</a:t>
            </a:r>
          </a:p>
          <a:p>
            <a:pPr>
              <a:lnSpc>
                <a:spcPts val="3280"/>
              </a:lnSpc>
            </a:pPr>
            <a:r>
              <a:rPr lang="en-CA" sz="2400" b="1" dirty="0"/>
              <a:t>A buildable, conformance-testable, standards-based </a:t>
            </a:r>
            <a:r>
              <a:rPr lang="en-CA" sz="2400" b="1" i="1" dirty="0">
                <a:solidFill>
                  <a:schemeClr val="accent5"/>
                </a:solidFill>
              </a:rPr>
              <a:t>digital health specification </a:t>
            </a:r>
            <a:r>
              <a:rPr lang="en-CA" sz="2400" b="1" dirty="0"/>
              <a:t>will address contextual requirements.</a:t>
            </a:r>
          </a:p>
          <a:p>
            <a:pPr>
              <a:lnSpc>
                <a:spcPts val="3280"/>
              </a:lnSpc>
            </a:pPr>
            <a:r>
              <a:rPr lang="en-CA" sz="2400" b="1" dirty="0"/>
              <a:t>The </a:t>
            </a:r>
            <a:r>
              <a:rPr lang="en-CA" sz="2400" b="1" i="1" dirty="0">
                <a:solidFill>
                  <a:schemeClr val="accent5"/>
                </a:solidFill>
              </a:rPr>
              <a:t>notional project plan </a:t>
            </a:r>
            <a:r>
              <a:rPr lang="en-CA" sz="2400" b="1" dirty="0"/>
              <a:t>will map a path from the current state to the desired future state.</a:t>
            </a:r>
          </a:p>
          <a:p>
            <a:pPr>
              <a:lnSpc>
                <a:spcPts val="3280"/>
              </a:lnSpc>
            </a:pPr>
            <a:r>
              <a:rPr lang="en-CA" sz="2400" b="1" dirty="0"/>
              <a:t>The </a:t>
            </a:r>
            <a:r>
              <a:rPr lang="en-CA" sz="2400" b="1" i="1" dirty="0">
                <a:solidFill>
                  <a:schemeClr val="accent5"/>
                </a:solidFill>
              </a:rPr>
              <a:t>investment </a:t>
            </a:r>
            <a:r>
              <a:rPr lang="en-CA" sz="2400" b="1" i="1" dirty="0"/>
              <a:t>rationale </a:t>
            </a:r>
            <a:r>
              <a:rPr lang="en-CA" sz="2400" b="1" dirty="0"/>
              <a:t>will document costs and benefits over a </a:t>
            </a:r>
            <a:r>
              <a:rPr lang="en-CA" sz="2400" b="1" i="1" dirty="0"/>
              <a:t>10-year </a:t>
            </a:r>
            <a:r>
              <a:rPr lang="en-CA" sz="2400" b="1" dirty="0"/>
              <a:t>horizon and support decision-making.</a:t>
            </a:r>
          </a:p>
          <a:p>
            <a:pPr>
              <a:lnSpc>
                <a:spcPts val="3280"/>
              </a:lnSpc>
            </a:pPr>
            <a:r>
              <a:rPr lang="en-CA" sz="2400" b="1" dirty="0"/>
              <a:t>Where appropriate,</a:t>
            </a:r>
            <a:r>
              <a:rPr lang="en-CA" sz="2400" b="1" dirty="0">
                <a:solidFill>
                  <a:srgbClr val="C00000"/>
                </a:solidFill>
              </a:rPr>
              <a:t> </a:t>
            </a:r>
            <a:r>
              <a:rPr lang="en-CA" sz="2400" b="1" i="1" dirty="0">
                <a:solidFill>
                  <a:schemeClr val="accent5"/>
                </a:solidFill>
              </a:rPr>
              <a:t>governance</a:t>
            </a:r>
            <a:r>
              <a:rPr lang="en-CA" sz="2400" b="1" dirty="0">
                <a:solidFill>
                  <a:srgbClr val="C00000"/>
                </a:solidFill>
              </a:rPr>
              <a:t> </a:t>
            </a:r>
            <a:r>
              <a:rPr lang="en-CA" sz="2400" b="1" dirty="0"/>
              <a:t>and</a:t>
            </a:r>
            <a:r>
              <a:rPr lang="en-CA" sz="2400" b="1" dirty="0">
                <a:solidFill>
                  <a:srgbClr val="C00000"/>
                </a:solidFill>
              </a:rPr>
              <a:t> </a:t>
            </a:r>
            <a:r>
              <a:rPr lang="en-CA" sz="2400" b="1" i="1" dirty="0">
                <a:solidFill>
                  <a:schemeClr val="accent5"/>
                </a:solidFill>
              </a:rPr>
              <a:t>policy </a:t>
            </a:r>
            <a:r>
              <a:rPr lang="en-CA" sz="2400" b="1" dirty="0"/>
              <a:t>recommendations will be documented that can inform new legislation. </a:t>
            </a:r>
          </a:p>
          <a:p>
            <a:pPr marL="457200" indent="-457200" algn="l">
              <a:buSzPct val="75000"/>
              <a:buFont typeface="Arial" panose="020B0604020202020204" pitchFamily="34" charset="0"/>
              <a:buChar char="•"/>
            </a:pPr>
            <a:endParaRPr lang="en-CA" sz="28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735E5-1D7C-2717-ADAC-943420B8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8" name="Graphic 7" descr="Key with solid fill">
            <a:extLst>
              <a:ext uri="{FF2B5EF4-FFF2-40B4-BE49-F238E27FC236}">
                <a16:creationId xmlns:a16="http://schemas.microsoft.com/office/drawing/2014/main" id="{FBD5A4FD-D2BC-29CC-14BA-D7F42BFE7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5280" y="2983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02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29413-A308-5969-B473-79F81D91A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70B29-58C2-AD8E-39AD-D7D219B5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32</a:t>
            </a:fld>
            <a:endParaRPr lang="en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2B9F4E-07A0-47CB-9BAA-D5B54D46A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5360" y="1484562"/>
            <a:ext cx="5353659" cy="614947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081924-1AD2-B9EC-5AB4-8562F82B0A77}"/>
              </a:ext>
            </a:extLst>
          </p:cNvPr>
          <p:cNvSpPr txBox="1">
            <a:spLocks/>
          </p:cNvSpPr>
          <p:nvPr/>
        </p:nvSpPr>
        <p:spPr>
          <a:xfrm>
            <a:off x="834480" y="1954560"/>
            <a:ext cx="13167360" cy="5431155"/>
          </a:xfrm>
          <a:prstGeom prst="rect">
            <a:avLst/>
          </a:prstGeom>
        </p:spPr>
        <p:txBody>
          <a:bodyPr/>
          <a:lstStyle>
            <a:lvl1pPr marL="548640" indent="-548640" algn="l" defTabSz="1463040" rtl="0" eaLnBrk="1" latinLnBrk="0" hangingPunct="1">
              <a:spcBef>
                <a:spcPct val="20000"/>
              </a:spcBef>
              <a:buSzPct val="75000"/>
              <a:buFont typeface="Wingdings" pitchFamily="2" charset="2"/>
              <a:buChar char="q"/>
              <a:defRPr sz="45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1188720" indent="-457200" algn="l" defTabSz="146304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8288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25603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329184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402336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146304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sz="4800" b="1" dirty="0">
                <a:latin typeface="+mn-lt"/>
              </a:rPr>
              <a:t>Questions and Answers</a:t>
            </a:r>
            <a:r>
              <a:rPr lang="en-CA" sz="4800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844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E0839-4E28-8F3F-3493-0D2BCEC0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48502C-B9CD-BAA4-8D7A-E99D13FFDB52}"/>
              </a:ext>
            </a:extLst>
          </p:cNvPr>
          <p:cNvSpPr txBox="1"/>
          <p:nvPr/>
        </p:nvSpPr>
        <p:spPr>
          <a:xfrm>
            <a:off x="762472" y="802432"/>
            <a:ext cx="12313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tx2"/>
                </a:solidFill>
              </a:rPr>
              <a:t>Over the last decade, digital health investments have often focused on measuring </a:t>
            </a:r>
            <a:r>
              <a:rPr lang="en-CA" sz="3200" b="1" i="1" dirty="0">
                <a:solidFill>
                  <a:schemeClr val="accent5"/>
                </a:solidFill>
              </a:rPr>
              <a:t>aggregate indicators </a:t>
            </a:r>
            <a:r>
              <a:rPr lang="en-CA" sz="3200" b="1" dirty="0">
                <a:solidFill>
                  <a:schemeClr val="tx2"/>
                </a:solidFill>
              </a:rPr>
              <a:t>(</a:t>
            </a:r>
            <a:r>
              <a:rPr lang="en-CA" sz="3200" b="1" dirty="0">
                <a:solidFill>
                  <a:schemeClr val="accent2"/>
                </a:solidFill>
              </a:rPr>
              <a:t>outputs</a:t>
            </a:r>
            <a:r>
              <a:rPr lang="en-CA" sz="3200" b="1" dirty="0">
                <a:solidFill>
                  <a:schemeClr val="tx2"/>
                </a:solidFill>
              </a:rPr>
              <a:t>).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A0B8032-39B2-9F0B-4F77-C6C872584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9337" y="2817126"/>
            <a:ext cx="3670300" cy="1981200"/>
          </a:xfrm>
          <a:prstGeom prst="rect">
            <a:avLst/>
          </a:prstGeom>
        </p:spPr>
      </p:pic>
      <p:sp>
        <p:nvSpPr>
          <p:cNvPr id="25" name="Arrow: Right 3">
            <a:extLst>
              <a:ext uri="{FF2B5EF4-FFF2-40B4-BE49-F238E27FC236}">
                <a16:creationId xmlns:a16="http://schemas.microsoft.com/office/drawing/2014/main" id="{9039BDB1-FDBC-8DC6-63D3-3582FDD1F939}"/>
              </a:ext>
            </a:extLst>
          </p:cNvPr>
          <p:cNvSpPr/>
          <p:nvPr/>
        </p:nvSpPr>
        <p:spPr>
          <a:xfrm>
            <a:off x="3066728" y="3415006"/>
            <a:ext cx="1584176" cy="64807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663E57-69D8-388D-83B5-DFF292EC4FB4}"/>
              </a:ext>
            </a:extLst>
          </p:cNvPr>
          <p:cNvGrpSpPr/>
          <p:nvPr/>
        </p:nvGrpSpPr>
        <p:grpSpPr>
          <a:xfrm>
            <a:off x="9187408" y="3415006"/>
            <a:ext cx="1584176" cy="707886"/>
            <a:chOff x="9977116" y="4377730"/>
            <a:chExt cx="1584176" cy="70788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ACAC38-F1FC-98C1-14E9-2855ACCCAB2A}"/>
                </a:ext>
              </a:extLst>
            </p:cNvPr>
            <p:cNvSpPr/>
            <p:nvPr/>
          </p:nvSpPr>
          <p:spPr>
            <a:xfrm>
              <a:off x="10394124" y="4402833"/>
              <a:ext cx="591104" cy="64807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2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849211-0CAC-D4E9-5A28-7AE74FF28E12}"/>
                </a:ext>
              </a:extLst>
            </p:cNvPr>
            <p:cNvGrpSpPr/>
            <p:nvPr/>
          </p:nvGrpSpPr>
          <p:grpSpPr>
            <a:xfrm>
              <a:off x="9977116" y="4377730"/>
              <a:ext cx="1584176" cy="707886"/>
              <a:chOff x="9977116" y="3993880"/>
              <a:chExt cx="1584176" cy="707886"/>
            </a:xfrm>
          </p:grpSpPr>
          <p:sp>
            <p:nvSpPr>
              <p:cNvPr id="29" name="Arrow: Right 4">
                <a:extLst>
                  <a:ext uri="{FF2B5EF4-FFF2-40B4-BE49-F238E27FC236}">
                    <a16:creationId xmlns:a16="http://schemas.microsoft.com/office/drawing/2014/main" id="{38071CBD-D1B4-494B-41EE-199A4147E25E}"/>
                  </a:ext>
                </a:extLst>
              </p:cNvPr>
              <p:cNvSpPr/>
              <p:nvPr/>
            </p:nvSpPr>
            <p:spPr>
              <a:xfrm>
                <a:off x="9977116" y="4014713"/>
                <a:ext cx="1584176" cy="648072"/>
              </a:xfrm>
              <a:prstGeom prst="rightArrow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77FA6B-0F0F-D6E0-8F0E-E4963B278188}"/>
                  </a:ext>
                </a:extLst>
              </p:cNvPr>
              <p:cNvSpPr txBox="1"/>
              <p:nvPr/>
            </p:nvSpPr>
            <p:spPr>
              <a:xfrm>
                <a:off x="10466132" y="3993880"/>
                <a:ext cx="4470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l-GR" sz="4000" b="1" dirty="0">
                    <a:solidFill>
                      <a:schemeClr val="bg2"/>
                    </a:solidFill>
                    <a:latin typeface="Segoe UI" panose="020B0502040204020203" pitchFamily="34" charset="0"/>
                    <a:ea typeface="IBM Plex Sans" charset="0"/>
                    <a:cs typeface="Segoe UI" panose="020B0502040204020203" pitchFamily="34" charset="0"/>
                  </a:rPr>
                  <a:t>Σ</a:t>
                </a:r>
                <a:endParaRPr lang="en-CA" sz="4000" b="1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CA3FE706-C530-B7EB-FF00-2AF77BFAD18F}"/>
              </a:ext>
            </a:extLst>
          </p:cNvPr>
          <p:cNvSpPr/>
          <p:nvPr/>
        </p:nvSpPr>
        <p:spPr>
          <a:xfrm>
            <a:off x="4938286" y="3106688"/>
            <a:ext cx="3837838" cy="38378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BD2813A-E842-FABB-2396-4392566D8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6901" y="3493361"/>
            <a:ext cx="1981200" cy="11811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C6930DB-65B4-E823-E3AD-B415024AD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7012" y="5062165"/>
            <a:ext cx="2294384" cy="10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5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D10FD-01DE-7E55-1106-6969FC2EB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37AE2-C942-FAA7-2B22-84218674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ADC7E5B-2EE0-DA9A-CE2C-A4F07C65F4AB}"/>
              </a:ext>
            </a:extLst>
          </p:cNvPr>
          <p:cNvSpPr/>
          <p:nvPr/>
        </p:nvSpPr>
        <p:spPr>
          <a:xfrm>
            <a:off x="3066728" y="3415006"/>
            <a:ext cx="1584176" cy="64807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88693-424E-FDAC-B193-29B7D560D549}"/>
              </a:ext>
            </a:extLst>
          </p:cNvPr>
          <p:cNvSpPr txBox="1"/>
          <p:nvPr/>
        </p:nvSpPr>
        <p:spPr>
          <a:xfrm>
            <a:off x="762472" y="802432"/>
            <a:ext cx="12313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tx2"/>
                </a:solidFill>
              </a:rPr>
              <a:t>But to improve population health </a:t>
            </a:r>
            <a:r>
              <a:rPr lang="en-CA" sz="3200" b="1" i="1" dirty="0">
                <a:solidFill>
                  <a:schemeClr val="accent5"/>
                </a:solidFill>
              </a:rPr>
              <a:t>outcomes</a:t>
            </a:r>
            <a:r>
              <a:rPr lang="en-CA" sz="3200" b="1" dirty="0">
                <a:solidFill>
                  <a:schemeClr val="tx2"/>
                </a:solidFill>
              </a:rPr>
              <a:t>,</a:t>
            </a:r>
          </a:p>
          <a:p>
            <a:r>
              <a:rPr lang="en-CA" sz="3200" b="1" dirty="0">
                <a:solidFill>
                  <a:schemeClr val="tx2"/>
                </a:solidFill>
              </a:rPr>
              <a:t>we want to leverage digital health to improve our</a:t>
            </a:r>
          </a:p>
          <a:p>
            <a:r>
              <a:rPr lang="en-CA" sz="3200" b="1" dirty="0">
                <a:solidFill>
                  <a:schemeClr val="tx2"/>
                </a:solidFill>
              </a:rPr>
              <a:t>person-centric care delivery </a:t>
            </a:r>
            <a:r>
              <a:rPr lang="en-CA" sz="3200" b="1" i="1" dirty="0">
                <a:solidFill>
                  <a:schemeClr val="accent5"/>
                </a:solidFill>
              </a:rPr>
              <a:t>activities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b="1" dirty="0">
                <a:solidFill>
                  <a:schemeClr val="tx2"/>
                </a:solidFill>
              </a:rPr>
              <a:t>(inputs).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B0070B2-5EB8-1989-99C6-EF995D3E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9716" y="2817126"/>
            <a:ext cx="36703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0AC0F42-97B7-AA68-EC65-CD192BC57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955" y="3102876"/>
            <a:ext cx="2641600" cy="14097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5BA8F20-0F29-88CA-3595-1C652C9CB92A}"/>
              </a:ext>
            </a:extLst>
          </p:cNvPr>
          <p:cNvSpPr/>
          <p:nvPr/>
        </p:nvSpPr>
        <p:spPr>
          <a:xfrm>
            <a:off x="4938286" y="3106688"/>
            <a:ext cx="3837838" cy="38378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88BF7D2D-2199-E702-E99B-C4EB0586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384" y="3481526"/>
            <a:ext cx="686707" cy="51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1D6853-AF12-08DB-DA6B-2C10598CA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16901" y="3493361"/>
            <a:ext cx="1981200" cy="11811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89C0305-F461-3131-6935-8F7508553C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77012" y="5062165"/>
            <a:ext cx="2294384" cy="1039643"/>
          </a:xfrm>
          <a:prstGeom prst="rect">
            <a:avLst/>
          </a:prstGeom>
        </p:spPr>
      </p:pic>
      <p:sp>
        <p:nvSpPr>
          <p:cNvPr id="18" name="Arrow: Right 4">
            <a:extLst>
              <a:ext uri="{FF2B5EF4-FFF2-40B4-BE49-F238E27FC236}">
                <a16:creationId xmlns:a16="http://schemas.microsoft.com/office/drawing/2014/main" id="{48C9A3DD-E6B1-EF91-22E8-6F280CA4CA63}"/>
              </a:ext>
            </a:extLst>
          </p:cNvPr>
          <p:cNvSpPr/>
          <p:nvPr/>
        </p:nvSpPr>
        <p:spPr>
          <a:xfrm>
            <a:off x="9187408" y="3435839"/>
            <a:ext cx="1584176" cy="648072"/>
          </a:xfrm>
          <a:prstGeom prst="rightArrow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75FAF4-B3D5-A41C-4DA9-D2B03BB4D69C}"/>
              </a:ext>
            </a:extLst>
          </p:cNvPr>
          <p:cNvSpPr/>
          <p:nvPr/>
        </p:nvSpPr>
        <p:spPr>
          <a:xfrm>
            <a:off x="9622634" y="3440109"/>
            <a:ext cx="591104" cy="648071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4C0B10-FC67-2E8C-2FB1-A5E0CABE1F99}"/>
              </a:ext>
            </a:extLst>
          </p:cNvPr>
          <p:cNvSpPr txBox="1"/>
          <p:nvPr/>
        </p:nvSpPr>
        <p:spPr>
          <a:xfrm>
            <a:off x="9676424" y="3415006"/>
            <a:ext cx="447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4000" b="1" dirty="0">
                <a:solidFill>
                  <a:schemeClr val="accent5"/>
                </a:solidFill>
                <a:latin typeface="Segoe UI" panose="020B0502040204020203" pitchFamily="34" charset="0"/>
                <a:ea typeface="IBM Plex Sans" charset="0"/>
                <a:cs typeface="Segoe UI" panose="020B0502040204020203" pitchFamily="34" charset="0"/>
              </a:rPr>
              <a:t>Σ</a:t>
            </a:r>
            <a:endParaRPr lang="en-CA" sz="4000" b="1" dirty="0">
              <a:solidFill>
                <a:schemeClr val="accent5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5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B411F-EE50-793A-27E3-A31CAB6C2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64045-A3BF-E2F5-E9AD-222992D9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582578F-90D9-7651-C082-DE5C5E087240}"/>
              </a:ext>
            </a:extLst>
          </p:cNvPr>
          <p:cNvSpPr/>
          <p:nvPr/>
        </p:nvSpPr>
        <p:spPr>
          <a:xfrm>
            <a:off x="3066728" y="3415006"/>
            <a:ext cx="1584176" cy="64807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F68FC-71D6-25B9-DAC9-2C8136178C8B}"/>
              </a:ext>
            </a:extLst>
          </p:cNvPr>
          <p:cNvSpPr txBox="1"/>
          <p:nvPr/>
        </p:nvSpPr>
        <p:spPr>
          <a:xfrm>
            <a:off x="762472" y="802432"/>
            <a:ext cx="13867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tx2"/>
                </a:solidFill>
              </a:rPr>
              <a:t>Leveraging </a:t>
            </a:r>
            <a:r>
              <a:rPr lang="en-CA" sz="3200" b="1" i="1" dirty="0">
                <a:solidFill>
                  <a:schemeClr val="accent5"/>
                </a:solidFill>
              </a:rPr>
              <a:t>Computable Care Guidelines (CCGs)</a:t>
            </a:r>
            <a:r>
              <a:rPr lang="en-CA" sz="3200" b="1" dirty="0">
                <a:solidFill>
                  <a:schemeClr val="tx2"/>
                </a:solidFill>
              </a:rPr>
              <a:t>, care-focused</a:t>
            </a:r>
          </a:p>
          <a:p>
            <a:r>
              <a:rPr lang="en-CA" sz="3200" b="1" dirty="0">
                <a:solidFill>
                  <a:schemeClr val="tx2"/>
                </a:solidFill>
              </a:rPr>
              <a:t>digital health solutions can support broad adoption of </a:t>
            </a:r>
          </a:p>
          <a:p>
            <a:r>
              <a:rPr lang="en-CA" sz="3200" b="1" i="1" dirty="0">
                <a:solidFill>
                  <a:schemeClr val="accent5"/>
                </a:solidFill>
              </a:rPr>
              <a:t>evidence-based best practices </a:t>
            </a:r>
            <a:r>
              <a:rPr lang="en-CA" sz="3200" b="1" dirty="0">
                <a:solidFill>
                  <a:schemeClr val="tx2"/>
                </a:solidFill>
              </a:rPr>
              <a:t>across the whole care delivery network.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F896EA6-5247-A567-843A-DF4A4151D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955" y="3102876"/>
            <a:ext cx="2641600" cy="14097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D718CC4-8260-62A7-2114-0B63505802B0}"/>
              </a:ext>
            </a:extLst>
          </p:cNvPr>
          <p:cNvSpPr/>
          <p:nvPr/>
        </p:nvSpPr>
        <p:spPr>
          <a:xfrm>
            <a:off x="4938286" y="3106688"/>
            <a:ext cx="3837838" cy="383783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7C556B3A-CD85-54CA-0595-91B85D2A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384" y="3481526"/>
            <a:ext cx="686707" cy="51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B65C63E-12E5-B0CB-A045-13A9FAA0A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6901" y="3493361"/>
            <a:ext cx="1981200" cy="11811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B788D2-A300-F9DF-E046-7FCFF7582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7012" y="5062165"/>
            <a:ext cx="2294384" cy="1039643"/>
          </a:xfrm>
          <a:prstGeom prst="rect">
            <a:avLst/>
          </a:prstGeom>
        </p:spPr>
      </p:pic>
      <p:sp>
        <p:nvSpPr>
          <p:cNvPr id="3" name="Flowchart: Multidocument 12">
            <a:extLst>
              <a:ext uri="{FF2B5EF4-FFF2-40B4-BE49-F238E27FC236}">
                <a16:creationId xmlns:a16="http://schemas.microsoft.com/office/drawing/2014/main" id="{2E07D296-D41E-2841-2B93-3B87A7F916CF}"/>
              </a:ext>
            </a:extLst>
          </p:cNvPr>
          <p:cNvSpPr/>
          <p:nvPr/>
        </p:nvSpPr>
        <p:spPr>
          <a:xfrm>
            <a:off x="762472" y="5293912"/>
            <a:ext cx="1489590" cy="1517458"/>
          </a:xfrm>
          <a:prstGeom prst="flowChartMultidocumen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CCGs</a:t>
            </a:r>
          </a:p>
        </p:txBody>
      </p:sp>
      <p:sp>
        <p:nvSpPr>
          <p:cNvPr id="12" name="Arrow: Right 3">
            <a:extLst>
              <a:ext uri="{FF2B5EF4-FFF2-40B4-BE49-F238E27FC236}">
                <a16:creationId xmlns:a16="http://schemas.microsoft.com/office/drawing/2014/main" id="{EDD2E46E-3E26-D011-4D7A-B59D92EF70EA}"/>
              </a:ext>
            </a:extLst>
          </p:cNvPr>
          <p:cNvSpPr/>
          <p:nvPr/>
        </p:nvSpPr>
        <p:spPr>
          <a:xfrm rot="16200000">
            <a:off x="1318873" y="4671201"/>
            <a:ext cx="525686" cy="37773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873847E-AA98-F394-43AC-3A6FB5CE64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9716" y="2817126"/>
            <a:ext cx="3670300" cy="1981200"/>
          </a:xfrm>
          <a:prstGeom prst="rect">
            <a:avLst/>
          </a:prstGeom>
        </p:spPr>
      </p:pic>
      <p:sp>
        <p:nvSpPr>
          <p:cNvPr id="20" name="Arrow: Right 4">
            <a:extLst>
              <a:ext uri="{FF2B5EF4-FFF2-40B4-BE49-F238E27FC236}">
                <a16:creationId xmlns:a16="http://schemas.microsoft.com/office/drawing/2014/main" id="{22111AD2-42F1-A589-371F-90A6792E7289}"/>
              </a:ext>
            </a:extLst>
          </p:cNvPr>
          <p:cNvSpPr/>
          <p:nvPr/>
        </p:nvSpPr>
        <p:spPr>
          <a:xfrm>
            <a:off x="9187408" y="3435839"/>
            <a:ext cx="1584176" cy="648072"/>
          </a:xfrm>
          <a:prstGeom prst="rightArrow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157C98-B29B-2F44-B9DA-708FE54B44C1}"/>
              </a:ext>
            </a:extLst>
          </p:cNvPr>
          <p:cNvSpPr/>
          <p:nvPr/>
        </p:nvSpPr>
        <p:spPr>
          <a:xfrm>
            <a:off x="9622634" y="3440109"/>
            <a:ext cx="591104" cy="648071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64A44-45F4-55FA-4E04-205A24022635}"/>
              </a:ext>
            </a:extLst>
          </p:cNvPr>
          <p:cNvSpPr txBox="1"/>
          <p:nvPr/>
        </p:nvSpPr>
        <p:spPr>
          <a:xfrm>
            <a:off x="9676424" y="3415006"/>
            <a:ext cx="447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4000" b="1" dirty="0">
                <a:solidFill>
                  <a:schemeClr val="accent5"/>
                </a:solidFill>
                <a:latin typeface="Segoe UI" panose="020B0502040204020203" pitchFamily="34" charset="0"/>
                <a:ea typeface="IBM Plex Sans" charset="0"/>
                <a:cs typeface="Segoe UI" panose="020B0502040204020203" pitchFamily="34" charset="0"/>
              </a:rPr>
              <a:t>Σ</a:t>
            </a:r>
            <a:endParaRPr lang="en-CA" sz="4000" b="1" dirty="0">
              <a:solidFill>
                <a:schemeClr val="accent5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52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4775D-B006-D100-A65E-5D7EDA34D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10D51-D386-CE67-370D-B540396A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AFEDE1-1D87-B214-6B63-02E62FF92F06}"/>
              </a:ext>
            </a:extLst>
          </p:cNvPr>
          <p:cNvSpPr/>
          <p:nvPr/>
        </p:nvSpPr>
        <p:spPr>
          <a:xfrm>
            <a:off x="3066728" y="3415006"/>
            <a:ext cx="1584176" cy="64807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813F6-FD29-38B4-7D05-5A11DFB0EE91}"/>
              </a:ext>
            </a:extLst>
          </p:cNvPr>
          <p:cNvSpPr txBox="1"/>
          <p:nvPr/>
        </p:nvSpPr>
        <p:spPr>
          <a:xfrm>
            <a:off x="762472" y="802432"/>
            <a:ext cx="13867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tx2"/>
                </a:solidFill>
              </a:rPr>
              <a:t>When we use digital solutions to support </a:t>
            </a:r>
            <a:r>
              <a:rPr lang="en-CA" sz="3200" b="1" i="1" dirty="0">
                <a:solidFill>
                  <a:schemeClr val="accent5"/>
                </a:solidFill>
              </a:rPr>
              <a:t>improved care</a:t>
            </a:r>
            <a:r>
              <a:rPr lang="en-CA" sz="3200" b="1" i="1" dirty="0">
                <a:solidFill>
                  <a:schemeClr val="tx2"/>
                </a:solidFill>
              </a:rPr>
              <a:t>, we </a:t>
            </a:r>
            <a:r>
              <a:rPr lang="en-CA" sz="3200" b="1" dirty="0">
                <a:solidFill>
                  <a:schemeClr val="tx2"/>
                </a:solidFill>
              </a:rPr>
              <a:t>will generate </a:t>
            </a:r>
            <a:r>
              <a:rPr lang="en-CA" sz="3200" b="1" i="1" dirty="0">
                <a:solidFill>
                  <a:schemeClr val="accent5"/>
                </a:solidFill>
              </a:rPr>
              <a:t>person-centric</a:t>
            </a:r>
            <a:r>
              <a:rPr lang="en-CA" sz="3200" b="1" i="1" dirty="0">
                <a:solidFill>
                  <a:srgbClr val="C00000"/>
                </a:solidFill>
              </a:rPr>
              <a:t> </a:t>
            </a:r>
            <a:r>
              <a:rPr lang="en-CA" sz="3200" b="1" dirty="0">
                <a:solidFill>
                  <a:schemeClr val="tx2"/>
                </a:solidFill>
              </a:rPr>
              <a:t>health data in a </a:t>
            </a:r>
            <a:r>
              <a:rPr lang="en-CA" sz="3200" b="1" i="1" dirty="0">
                <a:solidFill>
                  <a:schemeClr val="accent5"/>
                </a:solidFill>
              </a:rPr>
              <a:t>computable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b="1" dirty="0">
                <a:solidFill>
                  <a:schemeClr val="tx2"/>
                </a:solidFill>
              </a:rPr>
              <a:t>format. From these data, we can </a:t>
            </a:r>
            <a:r>
              <a:rPr lang="en-CA" sz="3200" b="1" i="1" dirty="0">
                <a:solidFill>
                  <a:schemeClr val="accent5"/>
                </a:solidFill>
              </a:rPr>
              <a:t>automatically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b="1" dirty="0">
                <a:solidFill>
                  <a:schemeClr val="tx2"/>
                </a:solidFill>
              </a:rPr>
              <a:t>develop aggregate indicators.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1ED57C9-2D00-269C-DFB0-F3A6D80FD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955" y="3102876"/>
            <a:ext cx="2641600" cy="14097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105BA6F-C95D-32BD-4451-D72DD7828125}"/>
              </a:ext>
            </a:extLst>
          </p:cNvPr>
          <p:cNvSpPr/>
          <p:nvPr/>
        </p:nvSpPr>
        <p:spPr>
          <a:xfrm>
            <a:off x="4938286" y="3106688"/>
            <a:ext cx="3837838" cy="383783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31CA53A0-5673-124D-64F2-21C85594E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384" y="3481526"/>
            <a:ext cx="686707" cy="51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7706C8D-FB12-6A12-F033-B9ECA3B81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6901" y="3493361"/>
            <a:ext cx="1981200" cy="11811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CD649E-7F4F-DE42-BE5E-B653F683C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7012" y="5062165"/>
            <a:ext cx="2294384" cy="103964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B921CA-F630-C7F7-48BB-EE9E0F516D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9716" y="2817126"/>
            <a:ext cx="3670300" cy="1981200"/>
          </a:xfrm>
          <a:prstGeom prst="rect">
            <a:avLst/>
          </a:prstGeom>
        </p:spPr>
      </p:pic>
      <p:sp>
        <p:nvSpPr>
          <p:cNvPr id="5" name="Cylinder 10">
            <a:extLst>
              <a:ext uri="{FF2B5EF4-FFF2-40B4-BE49-F238E27FC236}">
                <a16:creationId xmlns:a16="http://schemas.microsoft.com/office/drawing/2014/main" id="{0B911190-E731-62C6-BA16-3952E8BE7BCF}"/>
              </a:ext>
            </a:extLst>
          </p:cNvPr>
          <p:cNvSpPr/>
          <p:nvPr/>
        </p:nvSpPr>
        <p:spPr>
          <a:xfrm>
            <a:off x="3268685" y="4755303"/>
            <a:ext cx="936104" cy="1077218"/>
          </a:xfrm>
          <a:prstGeom prst="can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6" name="Picture 5" descr="Related image">
            <a:extLst>
              <a:ext uri="{FF2B5EF4-FFF2-40B4-BE49-F238E27FC236}">
                <a16:creationId xmlns:a16="http://schemas.microsoft.com/office/drawing/2014/main" id="{B152FF8D-A7CA-ACB1-34C1-04704E62D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384" y="5096142"/>
            <a:ext cx="686707" cy="51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</p:pic>
      <p:pic>
        <p:nvPicPr>
          <p:cNvPr id="16" name="Graphic 15" descr="Gears with solid fill">
            <a:extLst>
              <a:ext uri="{FF2B5EF4-FFF2-40B4-BE49-F238E27FC236}">
                <a16:creationId xmlns:a16="http://schemas.microsoft.com/office/drawing/2014/main" id="{6534DE66-7C8A-D9A1-5F02-5FF9E39BC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833" y="5921654"/>
            <a:ext cx="1714603" cy="171460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056CE6-6887-B5AE-ACE3-050E8DBFEBC0}"/>
              </a:ext>
            </a:extLst>
          </p:cNvPr>
          <p:cNvCxnSpPr>
            <a:cxnSpLocks/>
          </p:cNvCxnSpPr>
          <p:nvPr/>
        </p:nvCxnSpPr>
        <p:spPr>
          <a:xfrm>
            <a:off x="3736737" y="6101808"/>
            <a:ext cx="0" cy="89331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F299A8-162F-1E50-86E0-F4173288A3B5}"/>
              </a:ext>
            </a:extLst>
          </p:cNvPr>
          <p:cNvCxnSpPr>
            <a:cxnSpLocks/>
          </p:cNvCxnSpPr>
          <p:nvPr/>
        </p:nvCxnSpPr>
        <p:spPr>
          <a:xfrm flipH="1">
            <a:off x="3736737" y="6963770"/>
            <a:ext cx="2354327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E4DC99-9E56-3BA7-1263-BCA586EF36D9}"/>
              </a:ext>
            </a:extLst>
          </p:cNvPr>
          <p:cNvCxnSpPr>
            <a:cxnSpLocks/>
          </p:cNvCxnSpPr>
          <p:nvPr/>
        </p:nvCxnSpPr>
        <p:spPr>
          <a:xfrm flipH="1">
            <a:off x="7652515" y="6963770"/>
            <a:ext cx="2247218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60AAC-3844-29AB-C809-816626480732}"/>
              </a:ext>
            </a:extLst>
          </p:cNvPr>
          <p:cNvCxnSpPr/>
          <p:nvPr/>
        </p:nvCxnSpPr>
        <p:spPr>
          <a:xfrm flipV="1">
            <a:off x="9907488" y="4218452"/>
            <a:ext cx="0" cy="2776668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4">
            <a:extLst>
              <a:ext uri="{FF2B5EF4-FFF2-40B4-BE49-F238E27FC236}">
                <a16:creationId xmlns:a16="http://schemas.microsoft.com/office/drawing/2014/main" id="{194A6038-2683-BBA0-3603-4464BBF4F181}"/>
              </a:ext>
            </a:extLst>
          </p:cNvPr>
          <p:cNvSpPr/>
          <p:nvPr/>
        </p:nvSpPr>
        <p:spPr>
          <a:xfrm>
            <a:off x="9187408" y="3435839"/>
            <a:ext cx="1584176" cy="648072"/>
          </a:xfrm>
          <a:prstGeom prst="rightArrow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0465EAB-C1E1-1BB0-CC59-386DAA47D8C9}"/>
              </a:ext>
            </a:extLst>
          </p:cNvPr>
          <p:cNvSpPr/>
          <p:nvPr/>
        </p:nvSpPr>
        <p:spPr>
          <a:xfrm>
            <a:off x="9622634" y="3440109"/>
            <a:ext cx="591104" cy="64807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9B2E99-3534-B4D4-41CE-D9C1E37D5A56}"/>
              </a:ext>
            </a:extLst>
          </p:cNvPr>
          <p:cNvSpPr txBox="1"/>
          <p:nvPr/>
        </p:nvSpPr>
        <p:spPr>
          <a:xfrm>
            <a:off x="9676424" y="3415006"/>
            <a:ext cx="447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4000" b="1" dirty="0">
                <a:solidFill>
                  <a:schemeClr val="accent3"/>
                </a:solidFill>
                <a:latin typeface="Segoe UI" panose="020B0502040204020203" pitchFamily="34" charset="0"/>
                <a:ea typeface="IBM Plex Sans" charset="0"/>
                <a:cs typeface="Segoe UI" panose="020B0502040204020203" pitchFamily="34" charset="0"/>
              </a:rPr>
              <a:t>Σ</a:t>
            </a:r>
            <a:endParaRPr lang="en-CA" sz="4000" b="1" dirty="0">
              <a:solidFill>
                <a:schemeClr val="accent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36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5B9D7-EE3D-E52F-7E42-F918CE7E5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6766E-AC0F-6FE9-D21D-E8A35817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3E043FB-7B6E-1F7B-87AF-DAE8DC90BB2D}"/>
              </a:ext>
            </a:extLst>
          </p:cNvPr>
          <p:cNvSpPr/>
          <p:nvPr/>
        </p:nvSpPr>
        <p:spPr>
          <a:xfrm>
            <a:off x="3066728" y="3415006"/>
            <a:ext cx="1584176" cy="64807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FFDE7-64FE-F027-A57C-DEB1B9888F82}"/>
              </a:ext>
            </a:extLst>
          </p:cNvPr>
          <p:cNvSpPr txBox="1"/>
          <p:nvPr/>
        </p:nvSpPr>
        <p:spPr>
          <a:xfrm>
            <a:off x="762472" y="802432"/>
            <a:ext cx="13867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tx2"/>
                </a:solidFill>
              </a:rPr>
              <a:t>This reduces health workers’ </a:t>
            </a:r>
            <a:r>
              <a:rPr lang="en-CA" sz="3200" b="1" i="1" dirty="0">
                <a:solidFill>
                  <a:schemeClr val="accent5"/>
                </a:solidFill>
              </a:rPr>
              <a:t>burden</a:t>
            </a:r>
            <a:r>
              <a:rPr lang="en-CA" sz="3200" b="1" i="1" dirty="0">
                <a:solidFill>
                  <a:srgbClr val="C00000"/>
                </a:solidFill>
              </a:rPr>
              <a:t> </a:t>
            </a:r>
            <a:r>
              <a:rPr lang="en-CA" sz="3200" b="1" dirty="0">
                <a:solidFill>
                  <a:schemeClr val="tx2"/>
                </a:solidFill>
              </a:rPr>
              <a:t>of manual indicator data entry. Reducing this burden </a:t>
            </a:r>
            <a:r>
              <a:rPr lang="en-CA" sz="3200" b="1" i="1" dirty="0">
                <a:solidFill>
                  <a:schemeClr val="accent5"/>
                </a:solidFill>
              </a:rPr>
              <a:t>creates capacity </a:t>
            </a:r>
            <a:r>
              <a:rPr lang="en-CA" sz="3200" b="1" dirty="0">
                <a:solidFill>
                  <a:schemeClr val="tx2"/>
                </a:solidFill>
              </a:rPr>
              <a:t>in the health workforce.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84BD065-7030-8703-193D-6DAEF7DF4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955" y="3102876"/>
            <a:ext cx="2641600" cy="14097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106C22A-21CC-CC8A-2AE2-F37E38A8FBB4}"/>
              </a:ext>
            </a:extLst>
          </p:cNvPr>
          <p:cNvSpPr/>
          <p:nvPr/>
        </p:nvSpPr>
        <p:spPr>
          <a:xfrm>
            <a:off x="4938286" y="3106688"/>
            <a:ext cx="3837838" cy="383783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D7D49069-5795-948D-D430-18D2A9A1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384" y="3481526"/>
            <a:ext cx="686707" cy="51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6E0BDE8-4951-E6E7-A511-52D315585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6901" y="3493361"/>
            <a:ext cx="1981200" cy="11811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FDD51B3-4310-C64E-18FD-7B3C73C1F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7012" y="5062165"/>
            <a:ext cx="2294384" cy="1039643"/>
          </a:xfrm>
          <a:prstGeom prst="rect">
            <a:avLst/>
          </a:prstGeom>
        </p:spPr>
      </p:pic>
      <p:sp>
        <p:nvSpPr>
          <p:cNvPr id="13" name="Arrow: Right 4">
            <a:extLst>
              <a:ext uri="{FF2B5EF4-FFF2-40B4-BE49-F238E27FC236}">
                <a16:creationId xmlns:a16="http://schemas.microsoft.com/office/drawing/2014/main" id="{D3D8BAC4-BFF8-723E-C99E-86DD97E35B83}"/>
              </a:ext>
            </a:extLst>
          </p:cNvPr>
          <p:cNvSpPr/>
          <p:nvPr/>
        </p:nvSpPr>
        <p:spPr>
          <a:xfrm>
            <a:off x="9187408" y="3435839"/>
            <a:ext cx="1584176" cy="648072"/>
          </a:xfrm>
          <a:prstGeom prst="rightArrow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28F6B9-5319-DF4D-1ECD-039E32DD0E4E}"/>
              </a:ext>
            </a:extLst>
          </p:cNvPr>
          <p:cNvSpPr/>
          <p:nvPr/>
        </p:nvSpPr>
        <p:spPr>
          <a:xfrm>
            <a:off x="9622634" y="3440109"/>
            <a:ext cx="591104" cy="648071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9B4327-B515-1EB1-C622-1F302B4F181E}"/>
              </a:ext>
            </a:extLst>
          </p:cNvPr>
          <p:cNvSpPr txBox="1"/>
          <p:nvPr/>
        </p:nvSpPr>
        <p:spPr>
          <a:xfrm>
            <a:off x="9676424" y="3415006"/>
            <a:ext cx="447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4000" b="1" dirty="0">
                <a:solidFill>
                  <a:schemeClr val="accent3"/>
                </a:solidFill>
                <a:latin typeface="Segoe UI" panose="020B0502040204020203" pitchFamily="34" charset="0"/>
                <a:ea typeface="IBM Plex Sans" charset="0"/>
                <a:cs typeface="Segoe UI" panose="020B0502040204020203" pitchFamily="34" charset="0"/>
              </a:rPr>
              <a:t>Σ</a:t>
            </a:r>
            <a:endParaRPr lang="en-CA" sz="4000" b="1" dirty="0">
              <a:solidFill>
                <a:schemeClr val="accent3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4F3F4EF-FFE5-921C-1D37-8F541FACA1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89716" y="2817126"/>
            <a:ext cx="3670300" cy="1981200"/>
          </a:xfrm>
          <a:prstGeom prst="rect">
            <a:avLst/>
          </a:prstGeom>
        </p:spPr>
      </p:pic>
      <p:sp>
        <p:nvSpPr>
          <p:cNvPr id="5" name="Cylinder 10">
            <a:extLst>
              <a:ext uri="{FF2B5EF4-FFF2-40B4-BE49-F238E27FC236}">
                <a16:creationId xmlns:a16="http://schemas.microsoft.com/office/drawing/2014/main" id="{EF20266C-746C-D8B9-78B3-C22B7E7507E9}"/>
              </a:ext>
            </a:extLst>
          </p:cNvPr>
          <p:cNvSpPr/>
          <p:nvPr/>
        </p:nvSpPr>
        <p:spPr>
          <a:xfrm>
            <a:off x="3268685" y="4755303"/>
            <a:ext cx="936104" cy="1077218"/>
          </a:xfrm>
          <a:prstGeom prst="can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6" name="Picture 5" descr="Related image">
            <a:extLst>
              <a:ext uri="{FF2B5EF4-FFF2-40B4-BE49-F238E27FC236}">
                <a16:creationId xmlns:a16="http://schemas.microsoft.com/office/drawing/2014/main" id="{E292DE61-873A-AE22-CE2A-B90F18E0A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384" y="5096142"/>
            <a:ext cx="686707" cy="5150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</p:pic>
      <p:pic>
        <p:nvPicPr>
          <p:cNvPr id="16" name="Graphic 15" descr="Gears with solid fill">
            <a:extLst>
              <a:ext uri="{FF2B5EF4-FFF2-40B4-BE49-F238E27FC236}">
                <a16:creationId xmlns:a16="http://schemas.microsoft.com/office/drawing/2014/main" id="{2FA2F13B-9C21-F5ED-12D8-72FC213915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1833" y="5921654"/>
            <a:ext cx="1714603" cy="171460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B4D712-F98E-FE63-5D47-C4B0076681EE}"/>
              </a:ext>
            </a:extLst>
          </p:cNvPr>
          <p:cNvCxnSpPr>
            <a:cxnSpLocks/>
          </p:cNvCxnSpPr>
          <p:nvPr/>
        </p:nvCxnSpPr>
        <p:spPr>
          <a:xfrm>
            <a:off x="3736737" y="6101808"/>
            <a:ext cx="0" cy="893312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982E89-D0EE-2A57-9FD2-651246AF3803}"/>
              </a:ext>
            </a:extLst>
          </p:cNvPr>
          <p:cNvCxnSpPr>
            <a:cxnSpLocks/>
          </p:cNvCxnSpPr>
          <p:nvPr/>
        </p:nvCxnSpPr>
        <p:spPr>
          <a:xfrm flipH="1">
            <a:off x="3736737" y="6963770"/>
            <a:ext cx="2354327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3F0E3F-2FBE-6E35-2625-DBD35190D2E7}"/>
              </a:ext>
            </a:extLst>
          </p:cNvPr>
          <p:cNvCxnSpPr>
            <a:cxnSpLocks/>
          </p:cNvCxnSpPr>
          <p:nvPr/>
        </p:nvCxnSpPr>
        <p:spPr>
          <a:xfrm flipH="1">
            <a:off x="7660270" y="6995120"/>
            <a:ext cx="2247218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4F657-D425-3852-23EA-32EFCC53AFF1}"/>
              </a:ext>
            </a:extLst>
          </p:cNvPr>
          <p:cNvCxnSpPr/>
          <p:nvPr/>
        </p:nvCxnSpPr>
        <p:spPr>
          <a:xfrm flipV="1">
            <a:off x="9907488" y="4218452"/>
            <a:ext cx="0" cy="2776668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7AA8F6-7541-7A78-B894-77F7E6EAC810}"/>
              </a:ext>
            </a:extLst>
          </p:cNvPr>
          <p:cNvCxnSpPr>
            <a:cxnSpLocks/>
          </p:cNvCxnSpPr>
          <p:nvPr/>
        </p:nvCxnSpPr>
        <p:spPr>
          <a:xfrm>
            <a:off x="7941450" y="3754760"/>
            <a:ext cx="999988" cy="0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82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E8F18-7BF2-886D-B963-BAC2C736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CF8ED-568D-543D-F677-332C0F74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162B9-6245-4098-8CE8-E1C097BBDB1F}"/>
              </a:ext>
            </a:extLst>
          </p:cNvPr>
          <p:cNvSpPr txBox="1"/>
          <p:nvPr/>
        </p:nvSpPr>
        <p:spPr>
          <a:xfrm>
            <a:off x="762472" y="802432"/>
            <a:ext cx="123133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tx2"/>
                </a:solidFill>
              </a:rPr>
              <a:t>The role of the Toolkit is to support the </a:t>
            </a:r>
            <a:r>
              <a:rPr lang="en-CA" sz="3200" b="1" i="1" dirty="0">
                <a:solidFill>
                  <a:schemeClr val="accent5"/>
                </a:solidFill>
              </a:rPr>
              <a:t>re-engineering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b="1" dirty="0">
                <a:solidFill>
                  <a:schemeClr val="tx2"/>
                </a:solidFill>
              </a:rPr>
              <a:t>of care delivery operations to make best use of </a:t>
            </a:r>
            <a:r>
              <a:rPr lang="en-CA" sz="3200" b="1" i="1" dirty="0">
                <a:solidFill>
                  <a:schemeClr val="accent5"/>
                </a:solidFill>
              </a:rPr>
              <a:t>digital health infrastructure</a:t>
            </a:r>
            <a:r>
              <a:rPr lang="en-CA" sz="3200" b="1" dirty="0">
                <a:solidFill>
                  <a:schemeClr val="tx2"/>
                </a:solidFill>
              </a:rPr>
              <a:t>.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b="1" dirty="0">
                <a:solidFill>
                  <a:schemeClr val="tx2"/>
                </a:solidFill>
              </a:rPr>
              <a:t>Important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b="1" i="1" dirty="0">
                <a:solidFill>
                  <a:schemeClr val="accent5"/>
                </a:solidFill>
              </a:rPr>
              <a:t>implementation </a:t>
            </a:r>
            <a:r>
              <a:rPr lang="en-CA" sz="3200" b="1" dirty="0">
                <a:solidFill>
                  <a:schemeClr val="tx2"/>
                </a:solidFill>
              </a:rPr>
              <a:t>and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b="1" i="1" dirty="0">
                <a:solidFill>
                  <a:schemeClr val="accent5"/>
                </a:solidFill>
              </a:rPr>
              <a:t>investment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b="1" dirty="0">
                <a:solidFill>
                  <a:schemeClr val="tx2"/>
                </a:solidFill>
              </a:rPr>
              <a:t>plans will result from using the Toolkit.</a:t>
            </a:r>
          </a:p>
          <a:p>
            <a:endParaRPr lang="en-CA" sz="3200" b="1" dirty="0">
              <a:solidFill>
                <a:schemeClr val="tx2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8A97DCA-6ACF-C497-EBA7-2D891ABD5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48754" y="4210403"/>
            <a:ext cx="6267042" cy="274651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D757B9C-454E-DF90-3E0A-B371CB65F11A}"/>
              </a:ext>
            </a:extLst>
          </p:cNvPr>
          <p:cNvSpPr/>
          <p:nvPr/>
        </p:nvSpPr>
        <p:spPr>
          <a:xfrm>
            <a:off x="4938286" y="3106688"/>
            <a:ext cx="3837838" cy="38378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215F530-CD8B-31DE-7E59-D9BC0A55D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6901" y="3493361"/>
            <a:ext cx="1981200" cy="1181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9D19C31-3822-D865-00DE-D3BB8743C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7012" y="5062165"/>
            <a:ext cx="2294384" cy="103964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CBE44BF-72D4-FE84-48A3-3E54D17F3C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430" y="4335648"/>
            <a:ext cx="5221562" cy="26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289"/>
      </p:ext>
    </p:extLst>
  </p:cSld>
  <p:clrMapOvr>
    <a:masterClrMapping/>
  </p:clrMapOvr>
</p:sld>
</file>

<file path=ppt/theme/theme1.xml><?xml version="1.0" encoding="utf-8"?>
<a:theme xmlns:a="http://schemas.openxmlformats.org/drawingml/2006/main" name="ecGroup PPT template 16x9">
  <a:themeElements>
    <a:clrScheme name="World Bank Brand Colours">
      <a:dk1>
        <a:srgbClr val="000000"/>
      </a:dk1>
      <a:lt1>
        <a:srgbClr val="FFFFFF"/>
      </a:lt1>
      <a:dk2>
        <a:srgbClr val="002244"/>
      </a:dk2>
      <a:lt2>
        <a:srgbClr val="EEECE1"/>
      </a:lt2>
      <a:accent1>
        <a:srgbClr val="009FDA"/>
      </a:accent1>
      <a:accent2>
        <a:srgbClr val="F05023"/>
      </a:accent2>
      <a:accent3>
        <a:srgbClr val="00AB51"/>
      </a:accent3>
      <a:accent4>
        <a:srgbClr val="872B90"/>
      </a:accent4>
      <a:accent5>
        <a:srgbClr val="00A996"/>
      </a:accent5>
      <a:accent6>
        <a:srgbClr val="FDB714"/>
      </a:accent6>
      <a:hlink>
        <a:srgbClr val="002244"/>
      </a:hlink>
      <a:folHlink>
        <a:srgbClr val="009F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7-09-14 cycle 3 draft (notional) spec" id="{9A67F329-987B-47B2-A5B4-F181926CA689}" vid="{2250023F-EDB6-4F2A-8B04-18F2492E9D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ecGroup PPT Template</Template>
  <TotalTime>9710</TotalTime>
  <Words>1384</Words>
  <Application>Microsoft Macintosh PowerPoint</Application>
  <PresentationFormat>Custom</PresentationFormat>
  <Paragraphs>171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Andes Bold</vt:lpstr>
      <vt:lpstr>Arial</vt:lpstr>
      <vt:lpstr>Calibri</vt:lpstr>
      <vt:lpstr>IBM Plex Sans</vt:lpstr>
      <vt:lpstr>Segoe UI</vt:lpstr>
      <vt:lpstr>Wingdings</vt:lpstr>
      <vt:lpstr>ecGroup PPT template 16x9</vt:lpstr>
      <vt:lpstr>OVERVIEW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TAKEAWAY POINTS</vt:lpstr>
      <vt:lpstr>PowerPoint Presentation</vt:lpstr>
      <vt:lpstr>The Toolkit is leveraged to facilitate the efforts of a technical working group (TWG). Over a short-duration project, the TWG will generate actionable construction artefacts including an investment rationale.</vt:lpstr>
      <vt:lpstr>The TWG should include representatives from the MOH, from development partners / donors, from active NGOs, from care provider organizations, and from relevant partner ministries of the government.</vt:lpstr>
      <vt:lpstr>The Toolkit-supported process will work to align digital health tactics to the digital health strategy and to the MOH’s overall health strategy.</vt:lpstr>
      <vt:lpstr>Multiple facilitated workshops with the TWG will be leveraged to generate relevant content documented in the blueprint artefacts.</vt:lpstr>
      <vt:lpstr>Multiple facilitated workshops with the TWG will be leveraged to generate relevant content documented in the blueprint artefacts.</vt:lpstr>
      <vt:lpstr>To mitigate risk, the Toolkit leverages accepted international norms, standards, and conformance-testable architectural patterns. Data-informed decisions are based on credible global sources.</vt:lpstr>
      <vt:lpstr>The Toolkit leverages a generic infrastructure design based on a small set of system “actors” executing standards-based, conformance-testable transactions with each other.</vt:lpstr>
      <vt:lpstr>Because the specifications are based on widely-adopted standards, there is a wide array of commercial and open-source options that can be leveraged as ready-to-use building blocks.</vt:lpstr>
      <vt:lpstr>Where existing solutions have already been widely deployed, we can leverage a standards-based façade to connect these into the infrastructure and give the project a “running start”.</vt:lpstr>
      <vt:lpstr>Leveraging an innovative “T-junction” design – HIE transactions can directly drive companion processes related to supply chain, financing, and health system management.</vt:lpstr>
      <vt:lpstr>The investment rationale leverages an activity-based budgeting approach. Cost-utility analyses (CUA) are used to develop a DALYs-per-Dollar ROI forecast over a 10-year implementation planning horizon.</vt:lpstr>
      <vt:lpstr>Importantly, the investment rationale is predicated on whole-population impacts. This means the Toolkit has a whole-health-system scope including both private and public sector care delivery.</vt:lpstr>
      <vt:lpstr>This is a platform approach. OECD countries typically spend 2-5% of T.H.E. on digital health. The investment rationale illustrates systemic health gains from a system-wide digital health implementation.</vt:lpstr>
      <vt:lpstr>KEY TAKEAWAY POINTS</vt:lpstr>
      <vt:lpstr>PowerPoint Presentation</vt:lpstr>
      <vt:lpstr>The key project outputs will be a contextual analysis,  a conformance-testable, implementable, digital health design specification, and a 10-year investment rationale based on a notional implementation plan.</vt:lpstr>
      <vt:lpstr>Based on the contextual analysis, recommendations related to governance and relevant legal frameworks (consent, privacy, etc.) will also be documented.</vt:lpstr>
      <vt:lpstr>Digital health capacity-building is also a focus. A budget is developed in the Investment Rationale to educate and train our healthcare workforce. </vt:lpstr>
      <vt:lpstr>The blueprint artefact resulting from the Toolkit process will include chapters on each of these relevant sections, plus appendices. An example Table of Contents is shown below.</vt:lpstr>
      <vt:lpstr>KEY TAKEAWAY POINTS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“Buildable” Blueprint Toolkit</dc:title>
  <dc:subject/>
  <dc:creator>Derek Ritz</dc:creator>
  <cp:keywords/>
  <dc:description/>
  <cp:lastModifiedBy>Matt Walker</cp:lastModifiedBy>
  <cp:revision>11</cp:revision>
  <dcterms:created xsi:type="dcterms:W3CDTF">2023-06-09T19:25:11Z</dcterms:created>
  <dcterms:modified xsi:type="dcterms:W3CDTF">2024-11-12T12:34:06Z</dcterms:modified>
  <cp:category/>
</cp:coreProperties>
</file>